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0" r:id="rId2"/>
    <p:sldId id="265" r:id="rId3"/>
    <p:sldId id="264" r:id="rId4"/>
    <p:sldId id="257" r:id="rId5"/>
    <p:sldId id="262" r:id="rId6"/>
    <p:sldId id="258" r:id="rId7"/>
    <p:sldId id="259" r:id="rId8"/>
    <p:sldId id="261" r:id="rId9"/>
    <p:sldId id="266" r:id="rId10"/>
    <p:sldId id="263" r:id="rId11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Адаптированная основная образовательная программа дошкольного образования детей с тяжелыми нарушениями речи (ТНР)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Эмблема дс-1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3968" y="116632"/>
            <a:ext cx="1188217" cy="121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ÐÐ°ÑÑÐ¸Ð½ÐºÐ¸ Ð¿Ð¾ Ð·Ð°Ð¿ÑÐ¾ÑÑ Ð´ÐµÑÐ¸ ÑÐ½Ñ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755" y="4221088"/>
            <a:ext cx="3400425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46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571480"/>
            <a:ext cx="9001156" cy="592935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К целевым ориентирам на этапе завершения дошкольного образования в соответствии с данной программой относятся следующие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социально- нормативные характеристики возможных достижений ребенка</a:t>
            </a:r>
          </a:p>
          <a:p>
            <a:pPr>
              <a:lnSpc>
                <a:spcPct val="160000"/>
              </a:lnSpc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Ребенок хорошо владеет устной речью</a:t>
            </a:r>
          </a:p>
          <a:p>
            <a:pPr>
              <a:lnSpc>
                <a:spcPct val="160000"/>
              </a:lnSpc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Ребенок любознателен; </a:t>
            </a:r>
          </a:p>
          <a:p>
            <a:pPr>
              <a:lnSpc>
                <a:spcPct val="160000"/>
              </a:lnSpc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Ребенок способен к принятию собственных решений</a:t>
            </a:r>
          </a:p>
          <a:p>
            <a:pPr>
              <a:lnSpc>
                <a:spcPct val="160000"/>
              </a:lnSpc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Ребенок инициативен, самостоятелен</a:t>
            </a:r>
          </a:p>
          <a:p>
            <a:pPr>
              <a:lnSpc>
                <a:spcPct val="160000"/>
              </a:lnSpc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Ребенок активен, успешно взаимодействует со сверстниками и взрослыми; </a:t>
            </a:r>
          </a:p>
          <a:p>
            <a:pPr>
              <a:lnSpc>
                <a:spcPct val="160000"/>
              </a:lnSpc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Ребенок способен адекватно проявлять свои чувства</a:t>
            </a:r>
          </a:p>
          <a:p>
            <a:pPr>
              <a:lnSpc>
                <a:spcPct val="160000"/>
              </a:lnSpc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Ребенок обладает чувством собственного достоинства, верой в себя.</a:t>
            </a:r>
          </a:p>
          <a:p>
            <a:pPr>
              <a:lnSpc>
                <a:spcPct val="160000"/>
              </a:lnSpc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Ребенок обладает развитым воображением, которое реализует в разных видах деятельности.</a:t>
            </a:r>
          </a:p>
          <a:p>
            <a:pPr>
              <a:lnSpc>
                <a:spcPct val="160000"/>
              </a:lnSpc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Ребенок умеет подчиняться правилам и социальным нормам, способен к волевым усилиям.</a:t>
            </a:r>
          </a:p>
          <a:p>
            <a:pPr>
              <a:lnSpc>
                <a:spcPct val="160000"/>
              </a:lnSpc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У ребенка развиты крупная и мелкая моторика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.</a:t>
            </a:r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8943980" cy="78579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Планируемые результаты освоения программы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7503" y="-603448"/>
            <a:ext cx="8931901" cy="345638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just"/>
            <a:r>
              <a:rPr lang="ru-RU" sz="2000" dirty="0" smtClean="0"/>
              <a:t>	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Программа разработана на основе федерального государственного образовательного стандарта дошкольного образования с учетом основной образовательной программы дошкольного образовательного учреждения.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2348880"/>
            <a:ext cx="893190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Программа содержит описание задач и содержания работы во всех пяти образовательных областях для всех специалистов, работающих в группах компенсирующей направленности дошкольного образования, и учитывает возрастные и психологические особенности дошкольников с тяжелыми нарушениями речи. В программу включены тематическое планирование работы специалистов, примерный перечень игр и игровых и развивающих упражнений, соответствии с Федеральным государственным стандартом. В Программе приведены методические рекомендации по осуществлению взаимодействия с родителями дошкольников, описаны условия сотрудничества с семьями воспитанников. Данная программа рассчитана на условия типовых образовательных учреждений, оборудованных с учетом особенностей физического и психического развития детей дошкольного возраста.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18081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574665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АОП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предполагает: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Создание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условий для развития речевой деятельности и речевого общения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детей.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Создание педагогических условий развития речи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Создание условий для развития слухового и речевого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внимания.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Создание условий для развития речевого слуха детей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Создание условий для формирования восприятия фонематической стороны речи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детей.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Создание условий для формирования темпа и ритма речи.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Создание условий для развития связного высказывания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детей.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Создание условий для обучения детей творческому рассказыванию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Создание условий для формирования первоначальных навыков овладения письменной речью. </a:t>
            </a:r>
          </a:p>
        </p:txBody>
      </p:sp>
    </p:spTree>
    <p:extLst>
      <p:ext uri="{BB962C8B-B14F-4D97-AF65-F5344CB8AC3E}">
        <p14:creationId xmlns:p14="http://schemas.microsoft.com/office/powerpoint/2010/main" val="358679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AutoNum type="arabicPeriod"/>
            </a:pPr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Целевой раздел</a:t>
            </a:r>
          </a:p>
          <a:p>
            <a:pPr marL="596646" indent="-514350">
              <a:buAutoNum type="arabicPeriod"/>
            </a:pPr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Содержательный раздел</a:t>
            </a:r>
          </a:p>
          <a:p>
            <a:pPr marL="596646" indent="-514350">
              <a:buAutoNum type="arabicPeriod"/>
            </a:pPr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Организационный</a:t>
            </a:r>
            <a:endParaRPr lang="ru-RU" sz="44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Arial" pitchFamily="34" charset="0"/>
                <a:cs typeface="Arial" pitchFamily="34" charset="0"/>
              </a:rPr>
              <a:t>Разделы программы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ÐÐ°ÑÑÐ¸Ð½ÐºÐ¸ Ð¿Ð¾ Ð·Ð°Ð¿ÑÐ¾ÑÑ Ð¿ÑÐ¾Ð³ÑÐ°Ð¼Ð¼Ð° ÑÐ°Ð·Ð²Ð¸ÑÐ¸Ñ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93096"/>
            <a:ext cx="3281879" cy="232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50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Программа предназначена для детей</a:t>
            </a:r>
            <a:r>
              <a:rPr lang="en-US" sz="2800" dirty="0" smtClean="0"/>
              <a:t>:</a:t>
            </a:r>
            <a:r>
              <a:rPr lang="ru-RU" sz="2800" dirty="0" smtClean="0"/>
              <a:t> с ограниченными возможностями здоровья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857628"/>
            <a:ext cx="850109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>
                <a:latin typeface="Arial" pitchFamily="34" charset="0"/>
                <a:cs typeface="Arial" pitchFamily="34" charset="0"/>
              </a:rPr>
              <a:t>Планирование работы во всех пяти образовательных областях учитывает особенности речевого и общего развития детей с тяжелой речевой патологией. Комплексность педагогического воздействия направлена на выравнивание речевого и психофизического развития детей и обеспечение их всестороннего гармоничного развития</a:t>
            </a:r>
          </a:p>
        </p:txBody>
      </p:sp>
      <p:sp>
        <p:nvSpPr>
          <p:cNvPr id="5" name="AutoShape 2" descr="ÐÐ¾ÑÐ¾Ð¶ÐµÐµ Ð¸Ð·Ð¾Ð±ÑÐ°Ð¶ÐµÐ½Ð¸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135" y="5072074"/>
            <a:ext cx="1542865" cy="16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Стрелка вправо 9"/>
          <p:cNvSpPr/>
          <p:nvPr/>
        </p:nvSpPr>
        <p:spPr>
          <a:xfrm>
            <a:off x="3929058" y="2000240"/>
            <a:ext cx="60483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1500174"/>
            <a:ext cx="45720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Младшего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Среднего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Старшего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Подготовительного возраста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628" y="1142984"/>
            <a:ext cx="392909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Социально-коммуникативное развитие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Познавательное развитие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Речевое развитие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Художественно-эстетическое развитие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Физическое развитие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11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640960" cy="2232248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>
                <a:latin typeface="Arial" pitchFamily="34" charset="0"/>
                <a:cs typeface="Arial" pitchFamily="34" charset="0"/>
              </a:rPr>
              <a:t>Целью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программы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является проектирование социальной ситуации развития, осуществление коррекционно-развивающей деятельности и развивающей предметно-пространственной среды, обеспечивающих позитивную социализацию, мотивацию и поддержку индивидуальности ребенка с ограниченными возможностями здоровья (далее – дети с ОВЗ), в том числе с инвалидностью, - воспитанника с тяжёлыми нарушениями речи.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98080" cy="1143000"/>
          </a:xfrm>
        </p:spPr>
        <p:txBody>
          <a:bodyPr/>
          <a:lstStyle/>
          <a:p>
            <a:r>
              <a:rPr lang="ru-RU" dirty="0" smtClean="0"/>
              <a:t>Целевой раздел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501008"/>
            <a:ext cx="8046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b="1" i="1">
                <a:latin typeface="Arial" pitchFamily="34" charset="0"/>
                <a:cs typeface="Arial" pitchFamily="34" charset="0"/>
              </a:rPr>
              <a:t>Одной из основных задач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п</a:t>
            </a:r>
            <a:r>
              <a:rPr lang="x-none" b="1" i="1" smtClean="0">
                <a:latin typeface="Arial" pitchFamily="34" charset="0"/>
                <a:cs typeface="Arial" pitchFamily="34" charset="0"/>
              </a:rPr>
              <a:t>рограммы является</a:t>
            </a:r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x-none" b="1" i="1" smtClean="0">
                <a:latin typeface="Arial" pitchFamily="34" charset="0"/>
                <a:cs typeface="Arial" pitchFamily="34" charset="0"/>
              </a:rPr>
              <a:t> </a:t>
            </a:r>
            <a:r>
              <a:rPr lang="x-none" i="1">
                <a:latin typeface="Arial" pitchFamily="34" charset="0"/>
                <a:cs typeface="Arial" pitchFamily="34" charset="0"/>
              </a:rPr>
              <a:t>овладение детьми </a:t>
            </a:r>
            <a:r>
              <a:rPr lang="x-none">
                <a:latin typeface="Arial" pitchFamily="34" charset="0"/>
                <a:cs typeface="Arial" pitchFamily="34" charset="0"/>
              </a:rPr>
              <a:t>самостоятельной, связной, грамматически правильной речью и коммуникативными навыками, фонетической системой русского языка, элементами грамоты, что формирует психологическую готовность к обучению в школе и обеспечивает преемственность со следующей ступенью системы общего образования.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56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8229600" cy="1143000"/>
          </a:xfrm>
        </p:spPr>
        <p:txBody>
          <a:bodyPr/>
          <a:lstStyle/>
          <a:p>
            <a:r>
              <a:rPr lang="ru-RU" b="1" dirty="0" smtClean="0"/>
              <a:t>Содержательный раздел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000108"/>
            <a:ext cx="85689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В содержательном разделе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представлены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–</a:t>
            </a:r>
            <a:r>
              <a:rPr lang="x-none" sz="200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i="1" dirty="0">
                <a:latin typeface="Arial" pitchFamily="34" charset="0"/>
                <a:cs typeface="Arial" pitchFamily="34" charset="0"/>
              </a:rPr>
              <a:t>описание модулей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образовательной деятельности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соответствии с направлениями развития и психофизическими особенностями ребенка с ТНР в пяти образовательных областях: социально-коммуникативной, познавательной, речевой, художественно-эстетической и физического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развития;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–</a:t>
            </a:r>
            <a:r>
              <a:rPr lang="x-none" sz="200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описание вариативных форм, способов, методов и средств реализации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программы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 учетом психофизических, возрастных и индивидуально-психологических особенностей воспитанников с ТНР, специфики их образовательных потребностей, мотивов и интересов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–</a:t>
            </a:r>
            <a:r>
              <a:rPr lang="x-none" sz="2000"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программа коррекционно-развивающей работы с детьми с ОВЗ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описывающая образовательную деятельность по коррекции нарушений развития детей с ТНР.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38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r>
              <a:rPr lang="ru-RU" dirty="0" smtClean="0"/>
              <a:t>Организационны	й раздел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42844" y="1428736"/>
            <a:ext cx="8640960" cy="2232248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Психолого-педагогические  условия, обеспечивающие  развитие ребенка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2.  Организация предметно-развивающей среды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3. Материально-техническое обеспечение программы и др.</a:t>
            </a:r>
          </a:p>
          <a:p>
            <a:pPr algn="just"/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school72.org/images/docs/Platnyie_uslugi/Logoped/Logop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3714752"/>
            <a:ext cx="3714776" cy="26264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674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-24206" y="1412776"/>
            <a:ext cx="8964488" cy="3816424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планирование работы с родителями: анкетирование, беседы, мониторинг запросов на образовательные услуги; </a:t>
            </a:r>
          </a:p>
          <a:p>
            <a:pPr>
              <a:lnSpc>
                <a:spcPct val="120000"/>
              </a:lnSpc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• групповые встречи: родительские собрания, консультации, педагогические и тематические беседы; </a:t>
            </a:r>
          </a:p>
          <a:p>
            <a:pPr>
              <a:lnSpc>
                <a:spcPct val="120000"/>
              </a:lnSpc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• совместные мероприятия: детские утренники, конкурсы и выставки совместного творчества, спортивные праздники и развлечения; </a:t>
            </a:r>
          </a:p>
          <a:p>
            <a:pPr>
              <a:lnSpc>
                <a:spcPct val="120000"/>
              </a:lnSpc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• наглядная информация: тематические, информационные и демонстрационно- выставочные стенды, папки-передвижки, памятки, информационные листы; </a:t>
            </a:r>
          </a:p>
          <a:p>
            <a:pPr>
              <a:lnSpc>
                <a:spcPct val="120000"/>
              </a:lnSpc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• индивидуальная работа с родителями: педагогические беседы, индивидуальные и групповые консультации педагогов  по запросу родителей, разработка рекомендаций по вопросам развития детей дошкольного возраста; </a:t>
            </a:r>
          </a:p>
          <a:p>
            <a:pPr>
              <a:lnSpc>
                <a:spcPct val="120000"/>
              </a:lnSpc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• оценка эффективности взаимодействия с родителями: изучение удовлетворенности родителями реализуемых в ДОУ образовательных услуг, перспектив дальнейшего сотрудничества.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188641"/>
            <a:ext cx="9036496" cy="79208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Взаимодействие педагогического коллектива с семьями детей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sudbaikarma.ru/wp-content/uploads/2014/02/0_97ea6_d019d52a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861412"/>
            <a:ext cx="2712269" cy="1768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846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125</TotalTime>
  <Words>526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   Адаптированная основная образовательная программа дошкольного образования детей с тяжелыми нарушениями речи (ТНР)   </vt:lpstr>
      <vt:lpstr>Презентация PowerPoint</vt:lpstr>
      <vt:lpstr>Реализация АОП предполагает:  1. Создание условий для развития речевой деятельности и речевого общения детей. 2. Создание педагогических условий развития речи. 3. Создание условий для развития слухового и речевого внимания. 4. Создание условий для развития речевого слуха детей. 5. Создание условий для формирования восприятия фонематической стороны речи детей. 6. Создание условий для формирования темпа и ритма речи.  7. Создание условий для развития связного высказывания детей. 8. Создание условий для обучения детей творческому рассказыванию. 9. Создание условий для формирования первоначальных навыков овладения письменной речью. </vt:lpstr>
      <vt:lpstr>Разделы программы</vt:lpstr>
      <vt:lpstr>Программа предназначена для детей: с ограниченными возможностями здоровья</vt:lpstr>
      <vt:lpstr>Целевой раздел</vt:lpstr>
      <vt:lpstr>Содержательный раздел</vt:lpstr>
      <vt:lpstr>Организационны й раздел</vt:lpstr>
      <vt:lpstr>Презентация PowerPoint</vt:lpstr>
      <vt:lpstr>Планируемые результаты освоения программы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Адаптированная основная образовательная программа дошкольного образования детей с тяжелыми нарушениями речи (ТНР)</dc:title>
  <dc:creator>user</dc:creator>
  <cp:lastModifiedBy>DS-167</cp:lastModifiedBy>
  <cp:revision>15</cp:revision>
  <cp:lastPrinted>2018-09-05T11:34:30Z</cp:lastPrinted>
  <dcterms:created xsi:type="dcterms:W3CDTF">2018-08-27T12:16:11Z</dcterms:created>
  <dcterms:modified xsi:type="dcterms:W3CDTF">2018-09-05T11:40:01Z</dcterms:modified>
</cp:coreProperties>
</file>