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8" r:id="rId3"/>
    <p:sldId id="259" r:id="rId4"/>
    <p:sldId id="260" r:id="rId5"/>
    <p:sldId id="276" r:id="rId6"/>
    <p:sldId id="277" r:id="rId7"/>
    <p:sldId id="278" r:id="rId8"/>
    <p:sldId id="279" r:id="rId9"/>
    <p:sldId id="280" r:id="rId10"/>
    <p:sldId id="281" r:id="rId11"/>
    <p:sldId id="283" r:id="rId12"/>
    <p:sldId id="284" r:id="rId13"/>
    <p:sldId id="285" r:id="rId14"/>
    <p:sldId id="270" r:id="rId15"/>
    <p:sldId id="287" r:id="rId16"/>
    <p:sldId id="286" r:id="rId17"/>
    <p:sldId id="282" r:id="rId18"/>
    <p:sldId id="288" r:id="rId19"/>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91" autoAdjust="0"/>
    <p:restoredTop sz="94643" autoAdjust="0"/>
  </p:normalViewPr>
  <p:slideViewPr>
    <p:cSldViewPr>
      <p:cViewPr varScale="1">
        <p:scale>
          <a:sx n="70" d="100"/>
          <a:sy n="70" d="100"/>
        </p:scale>
        <p:origin x="-1374" y="-90"/>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9FC20EA-0E79-4BE5-AF2C-20D6D7B9199F}" type="datetimeFigureOut">
              <a:rPr lang="ru-RU"/>
              <a:pPr>
                <a:defRPr/>
              </a:pPr>
              <a:t>14.03.2016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86B9AF7-7C7F-4072-9127-7C010A205E5B}" type="slidenum">
              <a:rPr lang="ru-RU" altLang="ru-RU"/>
              <a:pPr>
                <a:defRPr/>
              </a:pPr>
              <a:t>‹#›</a:t>
            </a:fld>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718A5FA-01F4-432E-B4E7-2719254B0B39}" type="datetimeFigureOut">
              <a:rPr lang="ru-RU"/>
              <a:pPr>
                <a:defRPr/>
              </a:pPr>
              <a:t>14.03.2016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6BD15C5-5D91-4F49-8B3C-0C4F6B9F8D0C}" type="slidenum">
              <a:rPr lang="ru-RU" altLang="ru-RU"/>
              <a:pPr>
                <a:defRPr/>
              </a:pPr>
              <a:t>‹#›</a:t>
            </a:fld>
            <a:endParaRPr lang="ru-RU"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D778938-5081-4A39-9B1A-C9C5A3021BBF}" type="datetimeFigureOut">
              <a:rPr lang="ru-RU"/>
              <a:pPr>
                <a:defRPr/>
              </a:pPr>
              <a:t>14.03.2016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FA8E716-1EF5-4871-B5FA-4142851DCA01}" type="slidenum">
              <a:rPr lang="ru-RU" altLang="ru-RU"/>
              <a:pPr>
                <a:defRPr/>
              </a:pPr>
              <a:t>‹#›</a:t>
            </a:fld>
            <a:endParaRPr lang="ru-RU"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4C7549A-07AE-49A6-A888-CD3300AA3030}" type="datetimeFigureOut">
              <a:rPr lang="ru-RU"/>
              <a:pPr>
                <a:defRPr/>
              </a:pPr>
              <a:t>14.03.2016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E15A138-034E-49FD-B823-1225C324D6B4}" type="slidenum">
              <a:rPr lang="ru-RU" altLang="ru-RU"/>
              <a:pPr>
                <a:defRPr/>
              </a:pPr>
              <a:t>‹#›</a:t>
            </a:fld>
            <a:endParaRPr lang="ru-RU"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E340C44-AC7A-4FCE-9D08-5A65BEEB2FF6}" type="datetimeFigureOut">
              <a:rPr lang="ru-RU"/>
              <a:pPr>
                <a:defRPr/>
              </a:pPr>
              <a:t>14.03.2016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662CD3D-C89E-4987-9944-D441C90D324A}" type="slidenum">
              <a:rPr lang="ru-RU" altLang="ru-RU"/>
              <a:pPr>
                <a:defRPr/>
              </a:pPr>
              <a:t>‹#›</a:t>
            </a:fld>
            <a:endParaRPr lang="ru-RU" alt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E64A0164-99A2-49ED-A8F7-9E6FC732E4D7}" type="datetimeFigureOut">
              <a:rPr lang="ru-RU"/>
              <a:pPr>
                <a:defRPr/>
              </a:pPr>
              <a:t>14.03.2016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259A076-6B9E-496D-A1B2-8543F9BE0F7C}" type="slidenum">
              <a:rPr lang="ru-RU" altLang="ru-RU"/>
              <a:pPr>
                <a:defRPr/>
              </a:pPr>
              <a:t>‹#›</a:t>
            </a:fld>
            <a:endParaRPr lang="ru-RU"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15C8098-10B0-402B-BCF3-80C9A372628E}" type="datetimeFigureOut">
              <a:rPr lang="ru-RU"/>
              <a:pPr>
                <a:defRPr/>
              </a:pPr>
              <a:t>14.03.2016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007BF7AF-D085-48DA-B1EF-B73020B06433}" type="slidenum">
              <a:rPr lang="ru-RU" altLang="ru-RU"/>
              <a:pPr>
                <a:defRPr/>
              </a:pPr>
              <a:t>‹#›</a:t>
            </a:fld>
            <a:endParaRPr lang="ru-RU"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C07164C-9587-4353-89E8-70E9016F310A}" type="datetimeFigureOut">
              <a:rPr lang="ru-RU"/>
              <a:pPr>
                <a:defRPr/>
              </a:pPr>
              <a:t>14.03.2016</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724DC5F5-4796-421D-B630-124870302674}" type="slidenum">
              <a:rPr lang="ru-RU" altLang="ru-RU"/>
              <a:pPr>
                <a:defRPr/>
              </a:pPr>
              <a:t>‹#›</a:t>
            </a:fld>
            <a:endParaRPr lang="ru-RU"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16D703C-2BE1-49F3-92E1-AAFEF6650058}" type="datetimeFigureOut">
              <a:rPr lang="ru-RU"/>
              <a:pPr>
                <a:defRPr/>
              </a:pPr>
              <a:t>14.03.2016</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0EBBA6F9-D38B-4063-8662-06C7DCD03E4D}" type="slidenum">
              <a:rPr lang="ru-RU" altLang="ru-RU"/>
              <a:pPr>
                <a:defRPr/>
              </a:pPr>
              <a:t>‹#›</a:t>
            </a:fld>
            <a:endParaRPr lang="ru-RU"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19D9D9D-3613-430C-9B52-4607F74A00AB}" type="datetimeFigureOut">
              <a:rPr lang="ru-RU"/>
              <a:pPr>
                <a:defRPr/>
              </a:pPr>
              <a:t>14.03.2016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D444EDE-824F-4599-AE2B-4D2D36C90773}" type="slidenum">
              <a:rPr lang="ru-RU" altLang="ru-RU"/>
              <a:pPr>
                <a:defRPr/>
              </a:pPr>
              <a:t>‹#›</a:t>
            </a:fld>
            <a:endParaRPr lang="ru-RU"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D164BEF-9B22-4B40-9EE1-06E13AF2971D}" type="datetimeFigureOut">
              <a:rPr lang="ru-RU"/>
              <a:pPr>
                <a:defRPr/>
              </a:pPr>
              <a:t>14.03.2016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28CEC9C-AADA-4400-AF71-CF265F3B6B2B}" type="slidenum">
              <a:rPr lang="ru-RU" altLang="ru-RU"/>
              <a:pPr>
                <a:defRPr/>
              </a:pPr>
              <a:t>‹#›</a:t>
            </a:fld>
            <a:endParaRPr lang="ru-RU"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BA94B11-3D50-44C4-8F08-E77298228206}" type="datetimeFigureOut">
              <a:rPr lang="ru-RU"/>
              <a:pPr>
                <a:defRPr/>
              </a:pPr>
              <a:t>14.03.2016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07C8F7D1-E9C6-416F-8287-87D5598CD461}"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8.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0"/>
          <p:cNvPicPr>
            <a:picLocks noChangeAspect="1" noChangeArrowheads="1"/>
          </p:cNvPicPr>
          <p:nvPr/>
        </p:nvPicPr>
        <p:blipFill>
          <a:blip r:embed="rId2" cstate="print"/>
          <a:srcRect/>
          <a:stretch>
            <a:fillRect/>
          </a:stretch>
        </p:blipFill>
        <p:spPr bwMode="auto">
          <a:xfrm>
            <a:off x="395536" y="692696"/>
            <a:ext cx="5759450" cy="5927725"/>
          </a:xfrm>
          <a:prstGeom prst="rect">
            <a:avLst/>
          </a:prstGeom>
          <a:ln w="88900" cap="sq" cmpd="thickThin">
            <a:solidFill>
              <a:schemeClr val="accent2">
                <a:lumMod val="75000"/>
              </a:schemeClr>
            </a:solidFill>
            <a:prstDash val="solid"/>
            <a:miter lim="800000"/>
          </a:ln>
          <a:effectLst>
            <a:innerShdw blurRad="76200">
              <a:srgbClr val="000000"/>
            </a:innerShdw>
          </a:effectLst>
        </p:spPr>
      </p:pic>
      <p:pic>
        <p:nvPicPr>
          <p:cNvPr id="2052" name="Picture 4" descr="F:\масленица под.груп\a513310e3d5c242b867b3cb174d.jpg"/>
          <p:cNvPicPr>
            <a:picLocks noChangeAspect="1" noChangeArrowheads="1"/>
          </p:cNvPicPr>
          <p:nvPr/>
        </p:nvPicPr>
        <p:blipFill>
          <a:blip r:embed="rId3" cstate="print"/>
          <a:srcRect/>
          <a:stretch>
            <a:fillRect/>
          </a:stretch>
        </p:blipFill>
        <p:spPr bwMode="auto">
          <a:xfrm>
            <a:off x="6476978" y="1"/>
            <a:ext cx="2667021" cy="3212976"/>
          </a:xfrm>
          <a:prstGeom prst="ellipse">
            <a:avLst/>
          </a:prstGeom>
          <a:ln w="190500" cap="rnd">
            <a:solidFill>
              <a:srgbClr val="FFFF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spd="slow" advTm="709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457200" y="1628775"/>
            <a:ext cx="3970338" cy="4968875"/>
          </a:xfrm>
        </p:spPr>
        <p:txBody>
          <a:bodyPr/>
          <a:lstStyle/>
          <a:p>
            <a:r>
              <a:rPr lang="ru-RU" altLang="ru-RU" sz="2000" b="1" i="1" u="sng" smtClean="0">
                <a:solidFill>
                  <a:srgbClr val="0070C0"/>
                </a:solidFill>
              </a:rPr>
              <a:t>среда - лакомка</a:t>
            </a:r>
            <a:r>
              <a:rPr lang="ru-RU" altLang="ru-RU" sz="2000" smtClean="0"/>
              <a:t/>
            </a:r>
            <a:br>
              <a:rPr lang="ru-RU" altLang="ru-RU" sz="2000" smtClean="0"/>
            </a:br>
            <a:r>
              <a:rPr lang="ru-RU" altLang="ru-RU" sz="2000" smtClean="0"/>
              <a:t/>
            </a:r>
            <a:br>
              <a:rPr lang="ru-RU" altLang="ru-RU" sz="2000" smtClean="0"/>
            </a:br>
            <a:r>
              <a:rPr lang="ru-RU" altLang="ru-RU" sz="2000" smtClean="0"/>
              <a:t>Нынче Лакомка у нас!</a:t>
            </a:r>
            <a:br>
              <a:rPr lang="ru-RU" altLang="ru-RU" sz="2000" smtClean="0"/>
            </a:br>
            <a:r>
              <a:rPr lang="ru-RU" altLang="ru-RU" sz="2000" smtClean="0"/>
              <a:t>Угощенье — это раз!</a:t>
            </a:r>
            <a:br>
              <a:rPr lang="ru-RU" altLang="ru-RU" sz="2000" smtClean="0"/>
            </a:br>
            <a:r>
              <a:rPr lang="ru-RU" altLang="ru-RU" sz="2000" smtClean="0"/>
              <a:t>Объеденье — это два!</a:t>
            </a:r>
            <a:br>
              <a:rPr lang="ru-RU" altLang="ru-RU" sz="2000" smtClean="0"/>
            </a:br>
            <a:r>
              <a:rPr lang="ru-RU" altLang="ru-RU" sz="2000" smtClean="0"/>
              <a:t>Пляски прямо у стола!</a:t>
            </a:r>
            <a:br>
              <a:rPr lang="ru-RU" altLang="ru-RU" sz="2000" smtClean="0"/>
            </a:br>
            <a:r>
              <a:rPr lang="ru-RU" altLang="ru-RU" sz="2000" smtClean="0"/>
              <a:t>Угощаемся блинами,</a:t>
            </a:r>
            <a:br>
              <a:rPr lang="ru-RU" altLang="ru-RU" sz="2000" smtClean="0"/>
            </a:br>
            <a:r>
              <a:rPr lang="ru-RU" altLang="ru-RU" sz="2000" smtClean="0"/>
              <a:t>Заедаем пирогом!</a:t>
            </a:r>
            <a:br>
              <a:rPr lang="ru-RU" altLang="ru-RU" sz="2000" smtClean="0"/>
            </a:br>
            <a:r>
              <a:rPr lang="ru-RU" altLang="ru-RU" sz="2000" smtClean="0"/>
              <a:t>Мы ни крошки не оставим,</a:t>
            </a:r>
            <a:br>
              <a:rPr lang="ru-RU" altLang="ru-RU" sz="2000" smtClean="0"/>
            </a:br>
            <a:r>
              <a:rPr lang="ru-RU" altLang="ru-RU" sz="2000" smtClean="0"/>
              <a:t>Посидевши за столом!</a:t>
            </a:r>
          </a:p>
        </p:txBody>
      </p:sp>
      <p:pic>
        <p:nvPicPr>
          <p:cNvPr id="3" name="Picture 2"/>
          <p:cNvPicPr>
            <a:picLocks noChangeAspect="1" noChangeArrowheads="1"/>
          </p:cNvPicPr>
          <p:nvPr/>
        </p:nvPicPr>
        <p:blipFill>
          <a:blip r:embed="rId3" cstate="print"/>
          <a:srcRect r="2676" b="4042"/>
          <a:stretch>
            <a:fillRect/>
          </a:stretch>
        </p:blipFill>
        <p:spPr bwMode="auto">
          <a:xfrm>
            <a:off x="4859338" y="1341438"/>
            <a:ext cx="4033837" cy="5327650"/>
          </a:xfrm>
          <a:prstGeom prst="rect">
            <a:avLst/>
          </a:prstGeom>
          <a:noFill/>
          <a:ln w="9525">
            <a:noFill/>
            <a:miter lim="800000"/>
            <a:headEnd/>
            <a:tailEnd/>
          </a:ln>
        </p:spPr>
      </p:pic>
      <p:pic>
        <p:nvPicPr>
          <p:cNvPr id="4" name="Picture 2" descr="F:\масленица под.груп\a513310e3d5c242b867b3cb174d.jpg"/>
          <p:cNvPicPr>
            <a:picLocks noChangeAspect="1" noChangeArrowheads="1"/>
          </p:cNvPicPr>
          <p:nvPr/>
        </p:nvPicPr>
        <p:blipFill>
          <a:blip r:embed="rId4" cstate="print"/>
          <a:srcRect/>
          <a:stretch>
            <a:fillRect/>
          </a:stretch>
        </p:blipFill>
        <p:spPr bwMode="auto">
          <a:xfrm>
            <a:off x="467544" y="116632"/>
            <a:ext cx="1762646" cy="2123470"/>
          </a:xfrm>
          <a:prstGeom prst="ellipse">
            <a:avLst/>
          </a:prstGeom>
          <a:ln w="190500" cap="rnd">
            <a:solidFill>
              <a:srgbClr val="FFFF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ustDataLst>
      <p:tags r:id="rId1"/>
    </p:custDataLst>
  </p:cSld>
  <p:clrMapOvr>
    <a:masterClrMapping/>
  </p:clrMapOvr>
  <p:transition spd="slow" advTm="170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107950" y="115888"/>
            <a:ext cx="3527425" cy="6626225"/>
          </a:xfrm>
        </p:spPr>
        <p:txBody>
          <a:bodyPr/>
          <a:lstStyle/>
          <a:p>
            <a:r>
              <a:rPr lang="ru-RU" altLang="ru-RU" sz="2000" smtClean="0"/>
              <a:t>С этого дня пекли блины - желтые, круглые, горячие как солнце. Блинов ели много. Ели русские люди и сами над собой подшучивали. </a:t>
            </a:r>
            <a:br>
              <a:rPr lang="ru-RU" altLang="ru-RU" sz="2000" smtClean="0"/>
            </a:br>
            <a:r>
              <a:rPr lang="ru-RU" altLang="ru-RU" sz="2000" smtClean="0"/>
              <a:t/>
            </a:r>
            <a:br>
              <a:rPr lang="ru-RU" altLang="ru-RU" sz="2000" smtClean="0"/>
            </a:br>
            <a:r>
              <a:rPr lang="ru-RU" altLang="ru-RU" sz="2000" smtClean="0"/>
              <a:t>У кумы была сестрица</a:t>
            </a:r>
            <a:br>
              <a:rPr lang="ru-RU" altLang="ru-RU" sz="2000" smtClean="0"/>
            </a:br>
            <a:r>
              <a:rPr lang="ru-RU" altLang="ru-RU" sz="2000" smtClean="0"/>
              <a:t>Печь блины-то мастерица.</a:t>
            </a:r>
            <a:br>
              <a:rPr lang="ru-RU" altLang="ru-RU" sz="2000" smtClean="0"/>
            </a:br>
            <a:r>
              <a:rPr lang="ru-RU" altLang="ru-RU" sz="2000" smtClean="0"/>
              <a:t>Напекла их кучек шесть,</a:t>
            </a:r>
            <a:br>
              <a:rPr lang="ru-RU" altLang="ru-RU" sz="2000" smtClean="0"/>
            </a:br>
            <a:r>
              <a:rPr lang="ru-RU" altLang="ru-RU" sz="2000" smtClean="0"/>
              <a:t>Семерым их не поесть.</a:t>
            </a:r>
            <a:br>
              <a:rPr lang="ru-RU" altLang="ru-RU" sz="2000" smtClean="0"/>
            </a:br>
            <a:r>
              <a:rPr lang="ru-RU" altLang="ru-RU" sz="2000" smtClean="0"/>
              <a:t>А сели четверо за стол,</a:t>
            </a:r>
            <a:br>
              <a:rPr lang="ru-RU" altLang="ru-RU" sz="2000" smtClean="0"/>
            </a:br>
            <a:r>
              <a:rPr lang="ru-RU" altLang="ru-RU" sz="2000" smtClean="0"/>
              <a:t>Дали душеньке простор,</a:t>
            </a:r>
            <a:br>
              <a:rPr lang="ru-RU" altLang="ru-RU" sz="2000" smtClean="0"/>
            </a:br>
            <a:r>
              <a:rPr lang="ru-RU" altLang="ru-RU" sz="2000" smtClean="0"/>
              <a:t>Друг на друга поглядели</a:t>
            </a:r>
            <a:br>
              <a:rPr lang="ru-RU" altLang="ru-RU" sz="2000" smtClean="0"/>
            </a:br>
            <a:r>
              <a:rPr lang="ru-RU" altLang="ru-RU" sz="2000" smtClean="0"/>
              <a:t>И... блины-то все поели!</a:t>
            </a:r>
          </a:p>
        </p:txBody>
      </p:sp>
      <p:pic>
        <p:nvPicPr>
          <p:cNvPr id="3" name="Picture 2"/>
          <p:cNvPicPr>
            <a:picLocks noChangeAspect="1" noChangeArrowheads="1"/>
          </p:cNvPicPr>
          <p:nvPr/>
        </p:nvPicPr>
        <p:blipFill>
          <a:blip r:embed="rId3" cstate="print"/>
          <a:srcRect/>
          <a:stretch>
            <a:fillRect/>
          </a:stretch>
        </p:blipFill>
        <p:spPr bwMode="auto">
          <a:xfrm>
            <a:off x="3491880" y="2420888"/>
            <a:ext cx="5576194" cy="4176464"/>
          </a:xfrm>
          <a:prstGeom prst="rect">
            <a:avLst/>
          </a:prstGeom>
          <a:ln>
            <a:noFill/>
          </a:ln>
          <a:effectLst>
            <a:softEdge rad="112500"/>
          </a:effectLst>
        </p:spPr>
      </p:pic>
      <p:pic>
        <p:nvPicPr>
          <p:cNvPr id="4" name="Picture 2" descr="F:\масленица под.груп\a513310e3d5c242b867b3cb174d.jpg"/>
          <p:cNvPicPr>
            <a:picLocks noChangeAspect="1" noChangeArrowheads="1"/>
          </p:cNvPicPr>
          <p:nvPr/>
        </p:nvPicPr>
        <p:blipFill>
          <a:blip r:embed="rId4" cstate="print"/>
          <a:srcRect/>
          <a:stretch>
            <a:fillRect/>
          </a:stretch>
        </p:blipFill>
        <p:spPr bwMode="auto">
          <a:xfrm>
            <a:off x="7020272" y="0"/>
            <a:ext cx="1762646" cy="2123470"/>
          </a:xfrm>
          <a:prstGeom prst="ellipse">
            <a:avLst/>
          </a:prstGeom>
          <a:ln w="190500" cap="rnd">
            <a:solidFill>
              <a:srgbClr val="FFFF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ustDataLst>
      <p:tags r:id="rId1"/>
    </p:custDataLst>
  </p:cSld>
  <p:clrMapOvr>
    <a:masterClrMapping/>
  </p:clrMapOvr>
  <p:transition spd="slow" advTm="199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0" y="1125538"/>
            <a:ext cx="2771775" cy="5472112"/>
          </a:xfrm>
        </p:spPr>
        <p:txBody>
          <a:bodyPr/>
          <a:lstStyle/>
          <a:p>
            <a:r>
              <a:rPr lang="ru-RU" altLang="ru-RU" sz="2000" b="1" i="1" u="sng" smtClean="0">
                <a:solidFill>
                  <a:srgbClr val="0070C0"/>
                </a:solidFill>
              </a:rPr>
              <a:t>четверг - Разгуляй</a:t>
            </a:r>
            <a:r>
              <a:rPr lang="ru-RU" altLang="ru-RU" sz="2000" smtClean="0">
                <a:solidFill>
                  <a:srgbClr val="0070C0"/>
                </a:solidFill>
              </a:rPr>
              <a:t/>
            </a:r>
            <a:br>
              <a:rPr lang="ru-RU" altLang="ru-RU" sz="2000" smtClean="0">
                <a:solidFill>
                  <a:srgbClr val="0070C0"/>
                </a:solidFill>
              </a:rPr>
            </a:br>
            <a:r>
              <a:rPr lang="ru-RU" altLang="ru-RU" sz="2000" smtClean="0">
                <a:solidFill>
                  <a:srgbClr val="0070C0"/>
                </a:solidFill>
              </a:rPr>
              <a:t> </a:t>
            </a:r>
            <a:r>
              <a:rPr lang="ru-RU" altLang="ru-RU" sz="2000" smtClean="0"/>
              <a:t/>
            </a:r>
            <a:br>
              <a:rPr lang="ru-RU" altLang="ru-RU" sz="2000" smtClean="0"/>
            </a:br>
            <a:r>
              <a:rPr lang="ru-RU" altLang="ru-RU" sz="2000" smtClean="0"/>
              <a:t> </a:t>
            </a:r>
            <a:br>
              <a:rPr lang="ru-RU" altLang="ru-RU" sz="2000" smtClean="0"/>
            </a:br>
            <a:r>
              <a:rPr lang="ru-RU" altLang="ru-RU" sz="2000" smtClean="0"/>
              <a:t>Люди! Нынче «Разгуляй»!</a:t>
            </a:r>
            <a:br>
              <a:rPr lang="ru-RU" altLang="ru-RU" sz="2000" smtClean="0"/>
            </a:br>
            <a:r>
              <a:rPr lang="ru-RU" altLang="ru-RU" sz="2000" smtClean="0"/>
              <a:t>Тройка, прокати-ка!</a:t>
            </a:r>
            <a:br>
              <a:rPr lang="ru-RU" altLang="ru-RU" sz="2000" smtClean="0"/>
            </a:br>
            <a:r>
              <a:rPr lang="ru-RU" altLang="ru-RU" sz="2000" smtClean="0"/>
              <a:t>Надо зимушку прогнать</a:t>
            </a:r>
            <a:br>
              <a:rPr lang="ru-RU" altLang="ru-RU" sz="2000" smtClean="0"/>
            </a:br>
            <a:r>
              <a:rPr lang="ru-RU" altLang="ru-RU" sz="2000" smtClean="0"/>
              <a:t>И весну покликать.</a:t>
            </a:r>
            <a:br>
              <a:rPr lang="ru-RU" altLang="ru-RU" sz="2000" smtClean="0"/>
            </a:br>
            <a:r>
              <a:rPr lang="ru-RU" altLang="ru-RU" sz="2000" smtClean="0"/>
              <a:t>День четвертый будем вместе</a:t>
            </a:r>
            <a:br>
              <a:rPr lang="ru-RU" altLang="ru-RU" sz="2000" smtClean="0"/>
            </a:br>
            <a:r>
              <a:rPr lang="ru-RU" altLang="ru-RU" sz="2000" smtClean="0"/>
              <a:t>Петь про Масленицу песни.</a:t>
            </a:r>
            <a:br>
              <a:rPr lang="ru-RU" altLang="ru-RU" sz="2000" smtClean="0"/>
            </a:br>
            <a:endParaRPr lang="ru-RU" altLang="ru-RU" sz="2000" smtClean="0"/>
          </a:p>
        </p:txBody>
      </p:sp>
      <p:pic>
        <p:nvPicPr>
          <p:cNvPr id="3" name="Picture 3"/>
          <p:cNvPicPr>
            <a:picLocks noChangeAspect="1" noChangeArrowheads="1"/>
          </p:cNvPicPr>
          <p:nvPr/>
        </p:nvPicPr>
        <p:blipFill>
          <a:blip r:embed="rId3" cstate="print"/>
          <a:srcRect/>
          <a:stretch>
            <a:fillRect/>
          </a:stretch>
        </p:blipFill>
        <p:spPr bwMode="auto">
          <a:xfrm>
            <a:off x="3194050" y="836613"/>
            <a:ext cx="5735638" cy="5735637"/>
          </a:xfrm>
          <a:prstGeom prst="rect">
            <a:avLst/>
          </a:prstGeom>
          <a:noFill/>
          <a:ln w="9525">
            <a:noFill/>
            <a:miter lim="800000"/>
            <a:headEnd/>
            <a:tailEnd/>
          </a:ln>
        </p:spPr>
      </p:pic>
    </p:spTree>
    <p:custDataLst>
      <p:tags r:id="rId1"/>
    </p:custDataLst>
  </p:cSld>
  <p:clrMapOvr>
    <a:masterClrMapping/>
  </p:clrMapOvr>
  <p:transition spd="slow" advTm="221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0" y="115888"/>
            <a:ext cx="2843213" cy="6553200"/>
          </a:xfrm>
        </p:spPr>
        <p:txBody>
          <a:bodyPr/>
          <a:lstStyle/>
          <a:p>
            <a:r>
              <a:rPr lang="ru-RU" altLang="ru-RU" sz="2000" b="1" i="1" u="sng" smtClean="0">
                <a:solidFill>
                  <a:srgbClr val="0070C0"/>
                </a:solidFill>
              </a:rPr>
              <a:t>Пятница –  Тёщины вечера</a:t>
            </a:r>
            <a:r>
              <a:rPr lang="ru-RU" altLang="ru-RU" sz="2000" smtClean="0"/>
              <a:t/>
            </a:r>
            <a:br>
              <a:rPr lang="ru-RU" altLang="ru-RU" sz="2000" smtClean="0"/>
            </a:br>
            <a:r>
              <a:rPr lang="ru-RU" altLang="ru-RU" sz="2000" smtClean="0"/>
              <a:t> </a:t>
            </a:r>
            <a:br>
              <a:rPr lang="ru-RU" altLang="ru-RU" sz="2000" smtClean="0"/>
            </a:br>
            <a:r>
              <a:rPr lang="ru-RU" altLang="ru-RU" sz="2000" smtClean="0"/>
              <a:t>Ах, на Масленицу, </a:t>
            </a:r>
            <a:br>
              <a:rPr lang="ru-RU" altLang="ru-RU" sz="2000" smtClean="0"/>
            </a:br>
            <a:r>
              <a:rPr lang="ru-RU" altLang="ru-RU" sz="2000" smtClean="0"/>
              <a:t>на пятый на денек,</a:t>
            </a:r>
            <a:br>
              <a:rPr lang="ru-RU" altLang="ru-RU" sz="2000" smtClean="0"/>
            </a:br>
            <a:r>
              <a:rPr lang="ru-RU" altLang="ru-RU" sz="2000" smtClean="0"/>
              <a:t>Заглянуть хочу к тебе </a:t>
            </a:r>
            <a:br>
              <a:rPr lang="ru-RU" altLang="ru-RU" sz="2000" smtClean="0"/>
            </a:br>
            <a:r>
              <a:rPr lang="ru-RU" altLang="ru-RU" sz="2000" smtClean="0"/>
              <a:t>на огонек.</a:t>
            </a:r>
            <a:br>
              <a:rPr lang="ru-RU" altLang="ru-RU" sz="2000" smtClean="0"/>
            </a:br>
            <a:r>
              <a:rPr lang="ru-RU" altLang="ru-RU" sz="2000" smtClean="0"/>
              <a:t>Обещала ты блинами угостить,</a:t>
            </a:r>
            <a:br>
              <a:rPr lang="ru-RU" altLang="ru-RU" sz="2000" smtClean="0"/>
            </a:br>
            <a:r>
              <a:rPr lang="ru-RU" altLang="ru-RU" sz="2000" smtClean="0"/>
              <a:t>Даже доброе словечко подарить.</a:t>
            </a:r>
            <a:br>
              <a:rPr lang="ru-RU" altLang="ru-RU" sz="2000" smtClean="0"/>
            </a:br>
            <a:r>
              <a:rPr lang="ru-RU" altLang="ru-RU" sz="2000" smtClean="0"/>
              <a:t>Отворяй-ка, теща, ворота!</a:t>
            </a:r>
            <a:br>
              <a:rPr lang="ru-RU" altLang="ru-RU" sz="2000" smtClean="0"/>
            </a:br>
            <a:r>
              <a:rPr lang="ru-RU" altLang="ru-RU" sz="2000" smtClean="0"/>
              <a:t>Твой черед пришел </a:t>
            </a:r>
            <a:br>
              <a:rPr lang="ru-RU" altLang="ru-RU" sz="2000" smtClean="0"/>
            </a:br>
            <a:r>
              <a:rPr lang="ru-RU" altLang="ru-RU" sz="2000" smtClean="0"/>
              <a:t>для зятя хлопотать</a:t>
            </a:r>
          </a:p>
        </p:txBody>
      </p:sp>
      <p:pic>
        <p:nvPicPr>
          <p:cNvPr id="3" name="Picture 5"/>
          <p:cNvPicPr>
            <a:picLocks noChangeAspect="1" noChangeArrowheads="1"/>
          </p:cNvPicPr>
          <p:nvPr/>
        </p:nvPicPr>
        <p:blipFill>
          <a:blip r:embed="rId3" cstate="print"/>
          <a:srcRect/>
          <a:stretch>
            <a:fillRect/>
          </a:stretch>
        </p:blipFill>
        <p:spPr bwMode="auto">
          <a:xfrm>
            <a:off x="2699792" y="2060848"/>
            <a:ext cx="6213717" cy="4536504"/>
          </a:xfrm>
          <a:prstGeom prst="rect">
            <a:avLst/>
          </a:prstGeom>
          <a:ln>
            <a:noFill/>
          </a:ln>
          <a:effectLst>
            <a:softEdge rad="112500"/>
          </a:effectLst>
        </p:spPr>
      </p:pic>
      <p:pic>
        <p:nvPicPr>
          <p:cNvPr id="4" name="Picture 2" descr="F:\масленица под.груп\a513310e3d5c242b867b3cb174d.jpg"/>
          <p:cNvPicPr>
            <a:picLocks noChangeAspect="1" noChangeArrowheads="1"/>
          </p:cNvPicPr>
          <p:nvPr/>
        </p:nvPicPr>
        <p:blipFill>
          <a:blip r:embed="rId4" cstate="print"/>
          <a:srcRect/>
          <a:stretch>
            <a:fillRect/>
          </a:stretch>
        </p:blipFill>
        <p:spPr bwMode="auto">
          <a:xfrm>
            <a:off x="7020272" y="0"/>
            <a:ext cx="1762646" cy="2123470"/>
          </a:xfrm>
          <a:prstGeom prst="ellipse">
            <a:avLst/>
          </a:prstGeom>
          <a:ln w="190500" cap="rnd">
            <a:solidFill>
              <a:srgbClr val="FFFF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ustDataLst>
      <p:tags r:id="rId1"/>
    </p:custDataLst>
  </p:cSld>
  <p:clrMapOvr>
    <a:masterClrMapping/>
  </p:clrMapOvr>
  <p:transition spd="slow" advTm="157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88" y="260350"/>
            <a:ext cx="2952750" cy="6192838"/>
          </a:xfrm>
        </p:spPr>
        <p:txBody>
          <a:bodyPr rtlCol="0">
            <a:normAutofit fontScale="90000"/>
          </a:bodyPr>
          <a:lstStyle/>
          <a:p>
            <a:pPr algn="l" eaLnBrk="1" fontAlgn="auto" hangingPunct="1">
              <a:spcAft>
                <a:spcPts val="0"/>
              </a:spcAft>
              <a:defRPr/>
            </a:pPr>
            <a:r>
              <a:rPr lang="ru-RU" sz="2800" b="1" i="1" u="sng" dirty="0" smtClean="0">
                <a:solidFill>
                  <a:srgbClr val="0070C0"/>
                </a:solidFill>
              </a:rPr>
              <a:t/>
            </a:r>
            <a:br>
              <a:rPr lang="ru-RU" sz="2800" b="1" i="1" u="sng" dirty="0" smtClean="0">
                <a:solidFill>
                  <a:srgbClr val="0070C0"/>
                </a:solidFill>
              </a:rPr>
            </a:br>
            <a:r>
              <a:rPr lang="ru-RU" sz="2800" b="1" i="1" u="sng" dirty="0" smtClean="0">
                <a:solidFill>
                  <a:srgbClr val="0070C0"/>
                </a:solidFill>
              </a:rPr>
              <a:t/>
            </a:r>
            <a:br>
              <a:rPr lang="ru-RU" sz="2800" b="1" i="1" u="sng" dirty="0" smtClean="0">
                <a:solidFill>
                  <a:srgbClr val="0070C0"/>
                </a:solidFill>
              </a:rPr>
            </a:br>
            <a:r>
              <a:rPr lang="ru-RU" sz="2800" b="1" i="1" u="sng" dirty="0" smtClean="0">
                <a:solidFill>
                  <a:srgbClr val="0070C0"/>
                </a:solidFill>
              </a:rPr>
              <a:t>суббота – </a:t>
            </a:r>
            <a:r>
              <a:rPr lang="ru-RU" sz="2800" dirty="0" smtClean="0">
                <a:solidFill>
                  <a:srgbClr val="0070C0"/>
                </a:solidFill>
              </a:rPr>
              <a:t/>
            </a:r>
            <a:br>
              <a:rPr lang="ru-RU" sz="2800" dirty="0" smtClean="0">
                <a:solidFill>
                  <a:srgbClr val="0070C0"/>
                </a:solidFill>
              </a:rPr>
            </a:br>
            <a:r>
              <a:rPr lang="ru-RU" sz="2800" b="1" i="1" u="sng" dirty="0" err="1" smtClean="0">
                <a:solidFill>
                  <a:srgbClr val="0070C0"/>
                </a:solidFill>
              </a:rPr>
              <a:t>Золовкины</a:t>
            </a:r>
            <a:r>
              <a:rPr lang="ru-RU" sz="2800" b="1" i="1" u="sng" dirty="0" smtClean="0">
                <a:solidFill>
                  <a:srgbClr val="0070C0"/>
                </a:solidFill>
              </a:rPr>
              <a:t> посиделки</a:t>
            </a:r>
            <a:br>
              <a:rPr lang="ru-RU" sz="2800" b="1" i="1" u="sng" dirty="0" smtClean="0">
                <a:solidFill>
                  <a:srgbClr val="0070C0"/>
                </a:solidFill>
              </a:rPr>
            </a:br>
            <a:r>
              <a:rPr lang="ru-RU" sz="2800" dirty="0" smtClean="0"/>
              <a:t/>
            </a:r>
            <a:br>
              <a:rPr lang="ru-RU" sz="2800" dirty="0" smtClean="0"/>
            </a:br>
            <a:r>
              <a:rPr lang="ru-RU" sz="2800" dirty="0" smtClean="0"/>
              <a:t>Слово «посиделки» говорит уже само за себя. Основные развлечения в этот вечер: игры, угощение и песни</a:t>
            </a:r>
            <a:r>
              <a:rPr lang="ru-RU" dirty="0" smtClean="0"/>
              <a:t>.</a:t>
            </a:r>
            <a:br>
              <a:rPr lang="ru-RU" dirty="0" smtClean="0"/>
            </a:br>
            <a:endParaRPr lang="ru-RU" dirty="0"/>
          </a:p>
        </p:txBody>
      </p:sp>
      <p:pic>
        <p:nvPicPr>
          <p:cNvPr id="12290" name="Picture 2"/>
          <p:cNvPicPr>
            <a:picLocks noChangeAspect="1" noChangeArrowheads="1"/>
          </p:cNvPicPr>
          <p:nvPr/>
        </p:nvPicPr>
        <p:blipFill>
          <a:blip r:embed="rId3" cstate="print"/>
          <a:srcRect/>
          <a:stretch>
            <a:fillRect/>
          </a:stretch>
        </p:blipFill>
        <p:spPr bwMode="auto">
          <a:xfrm>
            <a:off x="3796468" y="4005064"/>
            <a:ext cx="5347532" cy="2623560"/>
          </a:xfrm>
          <a:prstGeom prst="rect">
            <a:avLst/>
          </a:prstGeom>
          <a:ln>
            <a:noFill/>
          </a:ln>
          <a:effectLst>
            <a:softEdge rad="112500"/>
          </a:effectLst>
        </p:spPr>
      </p:pic>
      <p:pic>
        <p:nvPicPr>
          <p:cNvPr id="12291" name="Picture 3"/>
          <p:cNvPicPr>
            <a:picLocks noGrp="1" noChangeAspect="1" noChangeArrowheads="1"/>
          </p:cNvPicPr>
          <p:nvPr>
            <p:ph idx="1"/>
          </p:nvPr>
        </p:nvPicPr>
        <p:blipFill>
          <a:blip r:embed="rId4" cstate="print"/>
          <a:srcRect/>
          <a:stretch>
            <a:fillRect/>
          </a:stretch>
        </p:blipFill>
        <p:spPr>
          <a:xfrm>
            <a:off x="4283968" y="260648"/>
            <a:ext cx="4392488" cy="3707848"/>
          </a:xfrm>
          <a:effectLst>
            <a:softEdge rad="112500"/>
          </a:effectLst>
        </p:spPr>
      </p:pic>
    </p:spTree>
    <p:custDataLst>
      <p:tags r:id="rId1"/>
    </p:custDataLst>
  </p:cSld>
  <p:clrMapOvr>
    <a:masterClrMapping/>
  </p:clrMapOvr>
  <p:transition spd="slow" advTm="2127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p:cTn id="7" dur="1000" fill="hold"/>
                                        <p:tgtEl>
                                          <p:spTgt spid="12291"/>
                                        </p:tgtEl>
                                        <p:attrNameLst>
                                          <p:attrName>ppt_w</p:attrName>
                                        </p:attrNameLst>
                                      </p:cBhvr>
                                      <p:tavLst>
                                        <p:tav tm="0">
                                          <p:val>
                                            <p:strVal val="#ppt_w*0.70"/>
                                          </p:val>
                                        </p:tav>
                                        <p:tav tm="100000">
                                          <p:val>
                                            <p:strVal val="#ppt_w"/>
                                          </p:val>
                                        </p:tav>
                                      </p:tavLst>
                                    </p:anim>
                                    <p:anim calcmode="lin" valueType="num">
                                      <p:cBhvr>
                                        <p:cTn id="8" dur="1000" fill="hold"/>
                                        <p:tgtEl>
                                          <p:spTgt spid="12291"/>
                                        </p:tgtEl>
                                        <p:attrNameLst>
                                          <p:attrName>ppt_h</p:attrName>
                                        </p:attrNameLst>
                                      </p:cBhvr>
                                      <p:tavLst>
                                        <p:tav tm="0">
                                          <p:val>
                                            <p:strVal val="#ppt_h"/>
                                          </p:val>
                                        </p:tav>
                                        <p:tav tm="100000">
                                          <p:val>
                                            <p:strVal val="#ppt_h"/>
                                          </p:val>
                                        </p:tav>
                                      </p:tavLst>
                                    </p:anim>
                                    <p:animEffect transition="in" filter="fade">
                                      <p:cBhvr>
                                        <p:cTn id="9" dur="1000"/>
                                        <p:tgtEl>
                                          <p:spTgt spid="1229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12290"/>
                                        </p:tgtEl>
                                        <p:attrNameLst>
                                          <p:attrName>style.visibility</p:attrName>
                                        </p:attrNameLst>
                                      </p:cBhvr>
                                      <p:to>
                                        <p:strVal val="visible"/>
                                      </p:to>
                                    </p:set>
                                    <p:anim calcmode="lin" valueType="num">
                                      <p:cBhvr>
                                        <p:cTn id="14" dur="1000" fill="hold"/>
                                        <p:tgtEl>
                                          <p:spTgt spid="12290"/>
                                        </p:tgtEl>
                                        <p:attrNameLst>
                                          <p:attrName>ppt_w</p:attrName>
                                        </p:attrNameLst>
                                      </p:cBhvr>
                                      <p:tavLst>
                                        <p:tav tm="0">
                                          <p:val>
                                            <p:strVal val="#ppt_w*0.70"/>
                                          </p:val>
                                        </p:tav>
                                        <p:tav tm="100000">
                                          <p:val>
                                            <p:strVal val="#ppt_w"/>
                                          </p:val>
                                        </p:tav>
                                      </p:tavLst>
                                    </p:anim>
                                    <p:anim calcmode="lin" valueType="num">
                                      <p:cBhvr>
                                        <p:cTn id="15" dur="1000" fill="hold"/>
                                        <p:tgtEl>
                                          <p:spTgt spid="12290"/>
                                        </p:tgtEl>
                                        <p:attrNameLst>
                                          <p:attrName>ppt_h</p:attrName>
                                        </p:attrNameLst>
                                      </p:cBhvr>
                                      <p:tavLst>
                                        <p:tav tm="0">
                                          <p:val>
                                            <p:strVal val="#ppt_h"/>
                                          </p:val>
                                        </p:tav>
                                        <p:tav tm="100000">
                                          <p:val>
                                            <p:strVal val="#ppt_h"/>
                                          </p:val>
                                        </p:tav>
                                      </p:tavLst>
                                    </p:anim>
                                    <p:animEffect transition="in" filter="fade">
                                      <p:cBhvr>
                                        <p:cTn id="16" dur="1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107950" y="274638"/>
            <a:ext cx="2879725" cy="6323012"/>
          </a:xfrm>
        </p:spPr>
        <p:txBody>
          <a:bodyPr/>
          <a:lstStyle/>
          <a:p>
            <a:r>
              <a:rPr lang="ru-RU" altLang="ru-RU" sz="2000" b="1" i="1" u="sng" smtClean="0">
                <a:solidFill>
                  <a:srgbClr val="0070C0"/>
                </a:solidFill>
              </a:rPr>
              <a:t>воскресенье – </a:t>
            </a:r>
            <a:r>
              <a:rPr lang="ru-RU" altLang="ru-RU" sz="2000" smtClean="0">
                <a:solidFill>
                  <a:srgbClr val="0070C0"/>
                </a:solidFill>
              </a:rPr>
              <a:t/>
            </a:r>
            <a:br>
              <a:rPr lang="ru-RU" altLang="ru-RU" sz="2000" smtClean="0">
                <a:solidFill>
                  <a:srgbClr val="0070C0"/>
                </a:solidFill>
              </a:rPr>
            </a:br>
            <a:r>
              <a:rPr lang="ru-RU" altLang="ru-RU" sz="2000" b="1" i="1" u="sng" smtClean="0">
                <a:solidFill>
                  <a:srgbClr val="0070C0"/>
                </a:solidFill>
              </a:rPr>
              <a:t>Прощёный день</a:t>
            </a:r>
            <a:br>
              <a:rPr lang="ru-RU" altLang="ru-RU" sz="2000" b="1" i="1" u="sng" smtClean="0">
                <a:solidFill>
                  <a:srgbClr val="0070C0"/>
                </a:solidFill>
              </a:rPr>
            </a:br>
            <a:r>
              <a:rPr lang="ru-RU" altLang="ru-RU" sz="2000" smtClean="0"/>
              <a:t/>
            </a:r>
            <a:br>
              <a:rPr lang="ru-RU" altLang="ru-RU" sz="2000" smtClean="0"/>
            </a:br>
            <a:r>
              <a:rPr lang="ru-RU" altLang="ru-RU" sz="2000" smtClean="0"/>
              <a:t/>
            </a:r>
            <a:br>
              <a:rPr lang="ru-RU" altLang="ru-RU" sz="2000" smtClean="0"/>
            </a:br>
            <a:r>
              <a:rPr lang="ru-RU" altLang="ru-RU" sz="2000" smtClean="0"/>
              <a:t>Нынче зимние морозы</a:t>
            </a:r>
            <a:br>
              <a:rPr lang="ru-RU" altLang="ru-RU" sz="2000" smtClean="0"/>
            </a:br>
            <a:r>
              <a:rPr lang="ru-RU" altLang="ru-RU" sz="2000" smtClean="0"/>
              <a:t>Ослабели. Стало быть,</a:t>
            </a:r>
            <a:br>
              <a:rPr lang="ru-RU" altLang="ru-RU" sz="2000" smtClean="0"/>
            </a:br>
            <a:r>
              <a:rPr lang="ru-RU" altLang="ru-RU" sz="2000" smtClean="0"/>
              <a:t>Вспомнив смех, забыв про слезы,</a:t>
            </a:r>
            <a:br>
              <a:rPr lang="ru-RU" altLang="ru-RU" sz="2000" smtClean="0"/>
            </a:br>
            <a:r>
              <a:rPr lang="ru-RU" altLang="ru-RU" sz="2000" smtClean="0"/>
              <a:t>Надо зиму проводить!</a:t>
            </a:r>
            <a:br>
              <a:rPr lang="ru-RU" altLang="ru-RU" sz="2000" smtClean="0"/>
            </a:br>
            <a:r>
              <a:rPr lang="ru-RU" altLang="ru-RU" sz="2000" smtClean="0"/>
              <a:t>Жаворонки, прилетите</a:t>
            </a:r>
            <a:br>
              <a:rPr lang="ru-RU" altLang="ru-RU" sz="2000" smtClean="0"/>
            </a:br>
            <a:r>
              <a:rPr lang="ru-RU" altLang="ru-RU" sz="2000" smtClean="0"/>
              <a:t>В гости к нам, давно пора.</a:t>
            </a:r>
            <a:br>
              <a:rPr lang="ru-RU" altLang="ru-RU" sz="2000" smtClean="0"/>
            </a:br>
            <a:r>
              <a:rPr lang="ru-RU" altLang="ru-RU" sz="2000" smtClean="0"/>
              <a:t>Весну-красну принесите,</a:t>
            </a:r>
            <a:br>
              <a:rPr lang="ru-RU" altLang="ru-RU" sz="2000" smtClean="0"/>
            </a:br>
            <a:r>
              <a:rPr lang="ru-RU" altLang="ru-RU" sz="2000" smtClean="0"/>
              <a:t>Зиму гоним со двора.</a:t>
            </a:r>
            <a:br>
              <a:rPr lang="ru-RU" altLang="ru-RU" sz="2000" smtClean="0"/>
            </a:br>
            <a:endParaRPr lang="ru-RU" altLang="ru-RU" sz="2000" smtClean="0"/>
          </a:p>
        </p:txBody>
      </p:sp>
      <p:pic>
        <p:nvPicPr>
          <p:cNvPr id="3" name="Picture 2"/>
          <p:cNvPicPr>
            <a:picLocks noChangeAspect="1" noChangeArrowheads="1"/>
          </p:cNvPicPr>
          <p:nvPr/>
        </p:nvPicPr>
        <p:blipFill>
          <a:blip r:embed="rId3" cstate="print"/>
          <a:srcRect/>
          <a:stretch>
            <a:fillRect/>
          </a:stretch>
        </p:blipFill>
        <p:spPr bwMode="auto">
          <a:xfrm>
            <a:off x="2905125" y="1196975"/>
            <a:ext cx="6118225" cy="5445125"/>
          </a:xfrm>
          <a:prstGeom prst="rect">
            <a:avLst/>
          </a:prstGeom>
          <a:noFill/>
          <a:ln w="9525">
            <a:noFill/>
            <a:miter lim="800000"/>
            <a:headEnd/>
            <a:tailEnd/>
          </a:ln>
        </p:spPr>
      </p:pic>
    </p:spTree>
    <p:custDataLst>
      <p:tags r:id="rId1"/>
    </p:custDataLst>
  </p:cSld>
  <p:clrMapOvr>
    <a:masterClrMapping/>
  </p:clrMapOvr>
  <p:transition spd="slow" advTm="2052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457200" y="333375"/>
            <a:ext cx="2601913" cy="6191250"/>
          </a:xfrm>
        </p:spPr>
        <p:txBody>
          <a:bodyPr/>
          <a:lstStyle/>
          <a:p>
            <a:r>
              <a:rPr lang="ru-RU" altLang="ru-RU" sz="2000" smtClean="0"/>
              <a:t>В воскресенье устраивали проводы Масленицы. Соломенную куклу чествовали, приглашали вернуться в следующем году, а потом вывозили за околицу и сжигали на костре. А пеплом посыпали землю к новому урожаю.</a:t>
            </a:r>
          </a:p>
        </p:txBody>
      </p:sp>
      <p:pic>
        <p:nvPicPr>
          <p:cNvPr id="34818" name="Picture 2" descr="F:\масленица под.груп\14(46).jpg"/>
          <p:cNvPicPr>
            <a:picLocks noChangeAspect="1" noChangeArrowheads="1"/>
          </p:cNvPicPr>
          <p:nvPr/>
        </p:nvPicPr>
        <p:blipFill>
          <a:blip r:embed="rId2" cstate="print"/>
          <a:srcRect/>
          <a:stretch>
            <a:fillRect/>
          </a:stretch>
        </p:blipFill>
        <p:spPr bwMode="auto">
          <a:xfrm>
            <a:off x="3431292" y="1268760"/>
            <a:ext cx="5607963" cy="5184576"/>
          </a:xfrm>
          <a:prstGeom prst="rect">
            <a:avLst/>
          </a:prstGeom>
          <a:ln>
            <a:noFill/>
          </a:ln>
          <a:effectLst>
            <a:softEdge rad="112500"/>
          </a:effectLst>
        </p:spPr>
      </p:pic>
    </p:spTree>
  </p:cSld>
  <p:clrMapOvr>
    <a:masterClrMapping/>
  </p:clrMapOvr>
  <p:transition spd="slow" advTm="9845"/>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107950" y="115888"/>
            <a:ext cx="8351838" cy="2808287"/>
          </a:xfrm>
        </p:spPr>
        <p:txBody>
          <a:bodyPr/>
          <a:lstStyle/>
          <a:p>
            <a:r>
              <a:rPr lang="ru-RU" altLang="ru-RU" sz="2000" smtClean="0"/>
              <a:t>Масленицу</a:t>
            </a:r>
            <a:r>
              <a:rPr lang="ru-RU" altLang="ru-RU" smtClean="0"/>
              <a:t> </a:t>
            </a:r>
            <a:r>
              <a:rPr lang="ru-RU" altLang="ru-RU" sz="2000" smtClean="0"/>
              <a:t>провожаем,</a:t>
            </a:r>
            <a:br>
              <a:rPr lang="ru-RU" altLang="ru-RU" sz="2000" smtClean="0"/>
            </a:br>
            <a:r>
              <a:rPr lang="ru-RU" altLang="ru-RU" sz="2000" smtClean="0"/>
              <a:t> весну-красну встречаем.</a:t>
            </a:r>
            <a:r>
              <a:rPr lang="ru-RU" altLang="ru-RU" sz="2000" b="1" i="1" smtClean="0"/>
              <a:t/>
            </a:r>
            <a:br>
              <a:rPr lang="ru-RU" altLang="ru-RU" sz="2000" b="1" i="1" smtClean="0"/>
            </a:br>
            <a:r>
              <a:rPr lang="ru-RU" altLang="ru-RU" sz="2000" smtClean="0"/>
              <a:t>Гостья погостилась,</a:t>
            </a:r>
            <a:br>
              <a:rPr lang="ru-RU" altLang="ru-RU" sz="2000" smtClean="0"/>
            </a:br>
            <a:r>
              <a:rPr lang="ru-RU" altLang="ru-RU" sz="2000" smtClean="0"/>
              <a:t> с зимушкой простилась,</a:t>
            </a:r>
            <a:r>
              <a:rPr lang="ru-RU" altLang="ru-RU" sz="2000" b="1" i="1" smtClean="0"/>
              <a:t/>
            </a:r>
            <a:br>
              <a:rPr lang="ru-RU" altLang="ru-RU" sz="2000" b="1" i="1" smtClean="0"/>
            </a:br>
            <a:r>
              <a:rPr lang="ru-RU" altLang="ru-RU" sz="2000" smtClean="0"/>
              <a:t>С крыши капели,</a:t>
            </a:r>
            <a:br>
              <a:rPr lang="ru-RU" altLang="ru-RU" sz="2000" smtClean="0"/>
            </a:br>
            <a:r>
              <a:rPr lang="ru-RU" altLang="ru-RU" sz="2000" smtClean="0"/>
              <a:t> грачи прилетели,</a:t>
            </a:r>
            <a:r>
              <a:rPr lang="ru-RU" altLang="ru-RU" sz="2000" b="1" i="1" smtClean="0"/>
              <a:t/>
            </a:r>
            <a:br>
              <a:rPr lang="ru-RU" altLang="ru-RU" sz="2000" b="1" i="1" smtClean="0"/>
            </a:br>
            <a:r>
              <a:rPr lang="ru-RU" altLang="ru-RU" sz="2000" smtClean="0"/>
              <a:t>Воробьи чирикают, </a:t>
            </a:r>
            <a:br>
              <a:rPr lang="ru-RU" altLang="ru-RU" sz="2000" smtClean="0"/>
            </a:br>
            <a:r>
              <a:rPr lang="ru-RU" altLang="ru-RU" sz="2000" smtClean="0"/>
              <a:t>они весну окликают.</a:t>
            </a:r>
          </a:p>
        </p:txBody>
      </p:sp>
      <p:pic>
        <p:nvPicPr>
          <p:cNvPr id="5" name="Picture 8"/>
          <p:cNvPicPr>
            <a:picLocks noChangeAspect="1" noChangeArrowheads="1"/>
          </p:cNvPicPr>
          <p:nvPr/>
        </p:nvPicPr>
        <p:blipFill>
          <a:blip r:embed="rId3" cstate="print"/>
          <a:srcRect l="8301" t="8775" r="12247" b="7314"/>
          <a:stretch>
            <a:fillRect/>
          </a:stretch>
        </p:blipFill>
        <p:spPr bwMode="auto">
          <a:xfrm>
            <a:off x="2195513" y="3038475"/>
            <a:ext cx="4679950" cy="3703638"/>
          </a:xfrm>
          <a:prstGeom prst="rect">
            <a:avLst/>
          </a:prstGeom>
          <a:noFill/>
          <a:ln w="9525">
            <a:noFill/>
            <a:miter lim="800000"/>
            <a:headEnd/>
            <a:tailEnd/>
          </a:ln>
        </p:spPr>
      </p:pic>
    </p:spTree>
    <p:custDataLst>
      <p:tags r:id="rId1"/>
    </p:custDataLst>
  </p:cSld>
  <p:clrMapOvr>
    <a:masterClrMapping/>
  </p:clrMapOvr>
  <p:transition spd="slow" advTm="1488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5580063" y="5661025"/>
            <a:ext cx="3455987" cy="1008063"/>
          </a:xfrm>
        </p:spPr>
        <p:txBody>
          <a:bodyPr/>
          <a:lstStyle/>
          <a:p>
            <a:r>
              <a:rPr lang="ru-RU" altLang="ru-RU" sz="1800" smtClean="0"/>
              <a:t>Презентацию подготовила : Плотникова А.В.</a:t>
            </a:r>
          </a:p>
        </p:txBody>
      </p:sp>
      <p:pic>
        <p:nvPicPr>
          <p:cNvPr id="19459" name="Picture 2" descr="F:\масленица под.груп\71345862_22080otkrytkimaslenichnayanedelya.jpg"/>
          <p:cNvPicPr>
            <a:picLocks noChangeAspect="1" noChangeArrowheads="1"/>
          </p:cNvPicPr>
          <p:nvPr/>
        </p:nvPicPr>
        <p:blipFill>
          <a:blip r:embed="rId2" cstate="print"/>
          <a:srcRect/>
          <a:stretch>
            <a:fillRect/>
          </a:stretch>
        </p:blipFill>
        <p:spPr bwMode="auto">
          <a:xfrm>
            <a:off x="285750" y="404813"/>
            <a:ext cx="8174038" cy="5411787"/>
          </a:xfrm>
          <a:prstGeom prst="rect">
            <a:avLst/>
          </a:prstGeom>
          <a:noFill/>
          <a:ln w="9525">
            <a:noFill/>
            <a:miter lim="800000"/>
            <a:headEnd/>
            <a:tailEnd/>
          </a:ln>
        </p:spPr>
      </p:pic>
    </p:spTree>
  </p:cSld>
  <p:clrMapOvr>
    <a:masterClrMapping/>
  </p:clrMapOvr>
  <p:transition spd="slow" advTm="22674"/>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a:xfrm>
            <a:off x="457200" y="274638"/>
            <a:ext cx="6562725" cy="4883150"/>
          </a:xfrm>
        </p:spPr>
        <p:txBody>
          <a:bodyPr/>
          <a:lstStyle/>
          <a:p>
            <a:pPr eaLnBrk="1" hangingPunct="1"/>
            <a:endParaRPr lang="ru-RU" altLang="ru-RU" smtClean="0"/>
          </a:p>
        </p:txBody>
      </p:sp>
      <p:sp>
        <p:nvSpPr>
          <p:cNvPr id="3" name="Содержимое 2"/>
          <p:cNvSpPr>
            <a:spLocks noGrp="1"/>
          </p:cNvSpPr>
          <p:nvPr>
            <p:ph idx="1"/>
          </p:nvPr>
        </p:nvSpPr>
        <p:spPr>
          <a:xfrm>
            <a:off x="0" y="5214938"/>
            <a:ext cx="8929688" cy="1285875"/>
          </a:xfrm>
        </p:spPr>
        <p:txBody>
          <a:bodyPr rtlCol="0">
            <a:normAutofit fontScale="70000" lnSpcReduction="20000"/>
          </a:bodyPr>
          <a:lstStyle/>
          <a:p>
            <a:pPr algn="just" eaLnBrk="1" fontAlgn="auto" hangingPunct="1">
              <a:spcAft>
                <a:spcPts val="0"/>
              </a:spcAft>
              <a:buFont typeface="Arial" panose="020B0604020202020204" pitchFamily="34" charset="0"/>
              <a:buNone/>
              <a:defRPr/>
            </a:pPr>
            <a:r>
              <a:rPr lang="ru-RU" dirty="0" smtClean="0"/>
              <a:t>     </a:t>
            </a:r>
            <a:r>
              <a:rPr lang="ru-RU" sz="3600" dirty="0" smtClean="0"/>
              <a:t>Среди всех народных увеселений Масленица была подлинно всеобщим, очень веселым, разгульным праздником. Это праздник проводов зимы и встречи весны. </a:t>
            </a:r>
          </a:p>
          <a:p>
            <a:pPr eaLnBrk="1" fontAlgn="auto" hangingPunct="1">
              <a:spcAft>
                <a:spcPts val="0"/>
              </a:spcAft>
              <a:buFont typeface="Arial" panose="020B0604020202020204" pitchFamily="34" charset="0"/>
              <a:buNone/>
              <a:defRPr/>
            </a:pPr>
            <a:endParaRPr lang="ru-RU" dirty="0"/>
          </a:p>
        </p:txBody>
      </p:sp>
      <p:pic>
        <p:nvPicPr>
          <p:cNvPr id="3078" name="Picture 6" descr="F:\масленица под.груп\a513310e3d5c242b867b3cb174d.jpg"/>
          <p:cNvPicPr>
            <a:picLocks noChangeAspect="1" noChangeArrowheads="1"/>
          </p:cNvPicPr>
          <p:nvPr/>
        </p:nvPicPr>
        <p:blipFill>
          <a:blip r:embed="rId2" cstate="print"/>
          <a:srcRect/>
          <a:stretch>
            <a:fillRect/>
          </a:stretch>
        </p:blipFill>
        <p:spPr bwMode="auto">
          <a:xfrm>
            <a:off x="7313791" y="0"/>
            <a:ext cx="1830210" cy="220486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077" name="Picture 2" descr="http://s018.radikal.ru/i517/1202/51/f26af48ceb62.gif"/>
          <p:cNvPicPr>
            <a:picLocks noChangeAspect="1" noChangeArrowheads="1" noCrop="1"/>
          </p:cNvPicPr>
          <p:nvPr/>
        </p:nvPicPr>
        <p:blipFill>
          <a:blip r:embed="rId3" cstate="print"/>
          <a:srcRect/>
          <a:stretch>
            <a:fillRect/>
          </a:stretch>
        </p:blipFill>
        <p:spPr bwMode="auto">
          <a:xfrm>
            <a:off x="468313" y="260350"/>
            <a:ext cx="6480175" cy="4924425"/>
          </a:xfrm>
          <a:prstGeom prst="rect">
            <a:avLst/>
          </a:prstGeom>
          <a:noFill/>
          <a:ln w="9525">
            <a:noFill/>
            <a:miter lim="800000"/>
            <a:headEnd/>
            <a:tailEnd/>
          </a:ln>
        </p:spPr>
      </p:pic>
    </p:spTree>
  </p:cSld>
  <p:clrMapOvr>
    <a:masterClrMapping/>
  </p:clrMapOvr>
  <p:transition advTm="8053">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179388" y="260350"/>
            <a:ext cx="7056437" cy="4824413"/>
          </a:xfrm>
        </p:spPr>
        <p:txBody>
          <a:bodyPr/>
          <a:lstStyle/>
          <a:p>
            <a:pPr eaLnBrk="1" hangingPunct="1"/>
            <a:endParaRPr lang="ru-RU" altLang="ru-RU" smtClean="0"/>
          </a:p>
        </p:txBody>
      </p:sp>
      <p:sp>
        <p:nvSpPr>
          <p:cNvPr id="4099" name="Содержимое 2"/>
          <p:cNvSpPr>
            <a:spLocks noGrp="1"/>
          </p:cNvSpPr>
          <p:nvPr>
            <p:ph idx="1"/>
          </p:nvPr>
        </p:nvSpPr>
        <p:spPr>
          <a:xfrm>
            <a:off x="142875" y="5157788"/>
            <a:ext cx="8786813" cy="1584325"/>
          </a:xfrm>
        </p:spPr>
        <p:txBody>
          <a:bodyPr rtlCol="0">
            <a:normAutofit fontScale="55000" lnSpcReduction="20000"/>
          </a:bodyPr>
          <a:lstStyle/>
          <a:p>
            <a:pPr algn="just" eaLnBrk="1" fontAlgn="auto" hangingPunct="1">
              <a:spcAft>
                <a:spcPts val="0"/>
              </a:spcAft>
              <a:buFont typeface="Arial" charset="0"/>
              <a:buNone/>
              <a:defRPr/>
            </a:pPr>
            <a:r>
              <a:rPr lang="ru-RU" sz="2500" dirty="0" smtClean="0"/>
              <a:t> </a:t>
            </a:r>
            <a:r>
              <a:rPr lang="ru-RU" sz="2900" b="1" dirty="0" smtClean="0">
                <a:latin typeface="Arial" pitchFamily="34" charset="0"/>
                <a:cs typeface="Arial" pitchFamily="34" charset="0"/>
              </a:rPr>
              <a:t>Но самое главное - это блины! Блин - символ солнца. Такой же круглый и горячий.</a:t>
            </a:r>
          </a:p>
          <a:p>
            <a:pPr algn="just" eaLnBrk="1" fontAlgn="auto" hangingPunct="1">
              <a:spcAft>
                <a:spcPts val="0"/>
              </a:spcAft>
              <a:buFont typeface="Arial" charset="0"/>
              <a:buNone/>
              <a:defRPr/>
            </a:pPr>
            <a:r>
              <a:rPr lang="ru-RU" sz="2900" dirty="0" smtClean="0">
                <a:latin typeface="Arial" pitchFamily="34" charset="0"/>
                <a:cs typeface="Arial" pitchFamily="34" charset="0"/>
              </a:rPr>
              <a:t>С пылу с жару подаются они на стол. С маслом, со сметаной, с икрой, грибами, севрюжиной или осетриной - выбирай на любой вкус. А, наевшись досыта – гуляй и развлекайся!</a:t>
            </a:r>
          </a:p>
          <a:p>
            <a:pPr algn="just" eaLnBrk="1" fontAlgn="auto" hangingPunct="1">
              <a:spcAft>
                <a:spcPts val="0"/>
              </a:spcAft>
              <a:buFont typeface="Arial" charset="0"/>
              <a:buNone/>
              <a:defRPr/>
            </a:pPr>
            <a:r>
              <a:rPr lang="ru-RU" sz="2900" dirty="0" smtClean="0">
                <a:latin typeface="Arial" pitchFamily="34" charset="0"/>
                <a:cs typeface="Arial" pitchFamily="34" charset="0"/>
              </a:rPr>
              <a:t>Веселье продолжалось целую неделю, которая была переполнена праздничными хлопотами и приготовлениями. </a:t>
            </a:r>
          </a:p>
        </p:txBody>
      </p:sp>
      <p:pic>
        <p:nvPicPr>
          <p:cNvPr id="5" name="Picture 6" descr="un3titled"/>
          <p:cNvPicPr>
            <a:picLocks noChangeAspect="1" noChangeArrowheads="1"/>
          </p:cNvPicPr>
          <p:nvPr/>
        </p:nvPicPr>
        <p:blipFill>
          <a:blip r:embed="rId2" cstate="print"/>
          <a:srcRect/>
          <a:stretch>
            <a:fillRect/>
          </a:stretch>
        </p:blipFill>
        <p:spPr bwMode="auto">
          <a:xfrm>
            <a:off x="179388" y="260351"/>
            <a:ext cx="7175375" cy="4752826"/>
          </a:xfrm>
          <a:prstGeom prst="rect">
            <a:avLst/>
          </a:prstGeom>
          <a:ln w="88900" cap="sq" cmpd="thickThin">
            <a:solidFill>
              <a:schemeClr val="accent2">
                <a:lumMod val="75000"/>
              </a:schemeClr>
            </a:solidFill>
            <a:prstDash val="solid"/>
            <a:miter lim="800000"/>
          </a:ln>
          <a:effectLst>
            <a:innerShdw blurRad="76200">
              <a:srgbClr val="000000"/>
            </a:innerShdw>
          </a:effectLst>
        </p:spPr>
      </p:pic>
      <p:pic>
        <p:nvPicPr>
          <p:cNvPr id="4102" name="Picture 6" descr="F:\масленица под.груп\a513310e3d5c242b867b3cb174d.jpg"/>
          <p:cNvPicPr>
            <a:picLocks noChangeAspect="1" noChangeArrowheads="1"/>
          </p:cNvPicPr>
          <p:nvPr/>
        </p:nvPicPr>
        <p:blipFill>
          <a:blip r:embed="rId3" cstate="print"/>
          <a:srcRect/>
          <a:stretch>
            <a:fillRect/>
          </a:stretch>
        </p:blipFill>
        <p:spPr bwMode="auto">
          <a:xfrm>
            <a:off x="7525370" y="0"/>
            <a:ext cx="1618630" cy="194997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spd="slow" advTm="16374"/>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142875" y="274638"/>
            <a:ext cx="6929438" cy="1439862"/>
          </a:xfrm>
        </p:spPr>
        <p:txBody>
          <a:bodyPr rtlCol="0">
            <a:normAutofit fontScale="90000"/>
          </a:bodyPr>
          <a:lstStyle/>
          <a:p>
            <a:pPr algn="l" eaLnBrk="1" fontAlgn="auto" hangingPunct="1">
              <a:spcAft>
                <a:spcPts val="0"/>
              </a:spcAft>
              <a:defRPr/>
            </a:pPr>
            <a:r>
              <a:rPr lang="ru-RU" sz="2500" smtClean="0"/>
              <a:t>Каждый день Масленичной недели имеет свое название и определяет, что делают в этот день и как празднуют его.</a:t>
            </a:r>
            <a:br>
              <a:rPr lang="ru-RU" sz="2500" smtClean="0"/>
            </a:br>
            <a:endParaRPr lang="ru-RU" sz="2500" smtClean="0"/>
          </a:p>
        </p:txBody>
      </p:sp>
      <p:sp>
        <p:nvSpPr>
          <p:cNvPr id="5123" name="Содержимое 2"/>
          <p:cNvSpPr>
            <a:spLocks noGrp="1"/>
          </p:cNvSpPr>
          <p:nvPr>
            <p:ph idx="1"/>
          </p:nvPr>
        </p:nvSpPr>
        <p:spPr>
          <a:xfrm>
            <a:off x="179388" y="1628775"/>
            <a:ext cx="6840537" cy="4752975"/>
          </a:xfrm>
        </p:spPr>
        <p:txBody>
          <a:bodyPr/>
          <a:lstStyle/>
          <a:p>
            <a:pPr eaLnBrk="1" hangingPunct="1"/>
            <a:endParaRPr lang="ru-RU" altLang="ru-RU" smtClean="0"/>
          </a:p>
        </p:txBody>
      </p:sp>
      <p:pic>
        <p:nvPicPr>
          <p:cNvPr id="5" name="Picture 5" descr="Б"/>
          <p:cNvPicPr>
            <a:picLocks noChangeAspect="1" noChangeArrowheads="1"/>
          </p:cNvPicPr>
          <p:nvPr/>
        </p:nvPicPr>
        <p:blipFill>
          <a:blip r:embed="rId2" cstate="print"/>
          <a:srcRect/>
          <a:stretch>
            <a:fillRect/>
          </a:stretch>
        </p:blipFill>
        <p:spPr bwMode="auto">
          <a:xfrm>
            <a:off x="179512" y="1571327"/>
            <a:ext cx="6913562" cy="5026025"/>
          </a:xfrm>
          <a:prstGeom prst="rect">
            <a:avLst/>
          </a:prstGeom>
          <a:ln w="88900" cap="sq" cmpd="thickThin">
            <a:solidFill>
              <a:schemeClr val="accent2">
                <a:lumMod val="75000"/>
              </a:schemeClr>
            </a:solidFill>
            <a:prstDash val="solid"/>
            <a:miter lim="800000"/>
          </a:ln>
          <a:effectLst>
            <a:innerShdw blurRad="76200">
              <a:srgbClr val="000000"/>
            </a:innerShdw>
          </a:effectLst>
        </p:spPr>
      </p:pic>
      <p:pic>
        <p:nvPicPr>
          <p:cNvPr id="5126" name="Picture 6" descr="F:\масленица под.груп\a513310e3d5c242b867b3cb174d.jpg"/>
          <p:cNvPicPr>
            <a:picLocks noChangeAspect="1" noChangeArrowheads="1"/>
          </p:cNvPicPr>
          <p:nvPr/>
        </p:nvPicPr>
        <p:blipFill>
          <a:blip r:embed="rId3" cstate="print"/>
          <a:srcRect/>
          <a:stretch>
            <a:fillRect/>
          </a:stretch>
        </p:blipFill>
        <p:spPr bwMode="auto">
          <a:xfrm>
            <a:off x="7309346" y="0"/>
            <a:ext cx="1834654" cy="221021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spd="slow" advTm="9504"/>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0" y="0"/>
            <a:ext cx="2916238" cy="6597650"/>
          </a:xfrm>
        </p:spPr>
        <p:txBody>
          <a:bodyPr/>
          <a:lstStyle/>
          <a:p>
            <a:r>
              <a:rPr lang="ru-RU" altLang="ru-RU" sz="2400" b="1" i="1" u="sng" smtClean="0">
                <a:solidFill>
                  <a:srgbClr val="0070C0"/>
                </a:solidFill>
              </a:rPr>
              <a:t>понедельник –Встреча</a:t>
            </a:r>
            <a:r>
              <a:rPr lang="ru-RU" altLang="ru-RU" sz="2000" smtClean="0">
                <a:solidFill>
                  <a:srgbClr val="0070C0"/>
                </a:solidFill>
              </a:rPr>
              <a:t/>
            </a:r>
            <a:br>
              <a:rPr lang="ru-RU" altLang="ru-RU" sz="2000" smtClean="0">
                <a:solidFill>
                  <a:srgbClr val="0070C0"/>
                </a:solidFill>
              </a:rPr>
            </a:br>
            <a:r>
              <a:rPr lang="ru-RU" altLang="ru-RU" sz="2000" smtClean="0"/>
              <a:t/>
            </a:r>
            <a:br>
              <a:rPr lang="ru-RU" altLang="ru-RU" sz="2000" smtClean="0"/>
            </a:br>
            <a:r>
              <a:rPr lang="ru-RU" altLang="ru-RU" sz="2000" smtClean="0"/>
              <a:t>Собирайся, народ!</a:t>
            </a:r>
            <a:br>
              <a:rPr lang="ru-RU" altLang="ru-RU" sz="2000" smtClean="0"/>
            </a:br>
            <a:r>
              <a:rPr lang="ru-RU" altLang="ru-RU" sz="2000" smtClean="0"/>
              <a:t>Весна красная идет!</a:t>
            </a:r>
            <a:br>
              <a:rPr lang="ru-RU" altLang="ru-RU" sz="2000" smtClean="0"/>
            </a:br>
            <a:r>
              <a:rPr lang="ru-RU" altLang="ru-RU" sz="2000" smtClean="0"/>
              <a:t>Надо зимушку спровадить,</a:t>
            </a:r>
            <a:br>
              <a:rPr lang="ru-RU" altLang="ru-RU" sz="2000" smtClean="0"/>
            </a:br>
            <a:r>
              <a:rPr lang="ru-RU" altLang="ru-RU" sz="2000" smtClean="0"/>
              <a:t>Дружно Масленицу сладить!</a:t>
            </a:r>
            <a:br>
              <a:rPr lang="ru-RU" altLang="ru-RU" sz="2000" smtClean="0"/>
            </a:br>
            <a:r>
              <a:rPr lang="ru-RU" altLang="ru-RU" sz="2000" smtClean="0"/>
              <a:t>Собирайся, стар и млад,</a:t>
            </a:r>
            <a:br>
              <a:rPr lang="ru-RU" altLang="ru-RU" sz="2000" smtClean="0"/>
            </a:br>
            <a:r>
              <a:rPr lang="ru-RU" altLang="ru-RU" sz="2000" smtClean="0"/>
              <a:t>Выходите из палат.</a:t>
            </a:r>
            <a:br>
              <a:rPr lang="ru-RU" altLang="ru-RU" sz="2000" smtClean="0"/>
            </a:br>
            <a:r>
              <a:rPr lang="ru-RU" altLang="ru-RU" sz="2000" smtClean="0"/>
              <a:t>До поста одна неделя,</a:t>
            </a:r>
            <a:br>
              <a:rPr lang="ru-RU" altLang="ru-RU" sz="2000" smtClean="0"/>
            </a:br>
            <a:r>
              <a:rPr lang="ru-RU" altLang="ru-RU" sz="2000" smtClean="0"/>
              <a:t>Там уж нам не до веселья.</a:t>
            </a:r>
            <a:br>
              <a:rPr lang="ru-RU" altLang="ru-RU" sz="2000" smtClean="0"/>
            </a:br>
            <a:r>
              <a:rPr lang="ru-RU" altLang="ru-RU" sz="2000" smtClean="0"/>
              <a:t>Так что пой, гуляй, пляши</a:t>
            </a:r>
            <a:br>
              <a:rPr lang="ru-RU" altLang="ru-RU" sz="2000" smtClean="0"/>
            </a:br>
            <a:r>
              <a:rPr lang="ru-RU" altLang="ru-RU" sz="2000" smtClean="0"/>
              <a:t>Семь денечков от души!</a:t>
            </a:r>
          </a:p>
        </p:txBody>
      </p:sp>
      <p:pic>
        <p:nvPicPr>
          <p:cNvPr id="6149" name="Picture 5" descr="F:\масленица под.груп\a513310e3d5c242b867b3cb174d.jpg"/>
          <p:cNvPicPr>
            <a:picLocks noChangeAspect="1" noChangeArrowheads="1"/>
          </p:cNvPicPr>
          <p:nvPr/>
        </p:nvPicPr>
        <p:blipFill>
          <a:blip r:embed="rId3" cstate="print"/>
          <a:srcRect/>
          <a:stretch>
            <a:fillRect/>
          </a:stretch>
        </p:blipFill>
        <p:spPr bwMode="auto">
          <a:xfrm>
            <a:off x="7524328" y="0"/>
            <a:ext cx="1763688" cy="2124725"/>
          </a:xfrm>
          <a:prstGeom prst="ellipse">
            <a:avLst/>
          </a:prstGeom>
          <a:ln w="190500" cap="rnd">
            <a:solidFill>
              <a:srgbClr val="FFC0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Picture 5" descr="800px-Maslenitsa_kustodiev"/>
          <p:cNvPicPr>
            <a:picLocks noChangeAspect="1" noChangeArrowheads="1"/>
          </p:cNvPicPr>
          <p:nvPr/>
        </p:nvPicPr>
        <p:blipFill>
          <a:blip r:embed="rId4" cstate="print"/>
          <a:srcRect/>
          <a:stretch>
            <a:fillRect/>
          </a:stretch>
        </p:blipFill>
        <p:spPr bwMode="auto">
          <a:xfrm>
            <a:off x="2627784" y="2204863"/>
            <a:ext cx="6227708" cy="4522817"/>
          </a:xfrm>
          <a:prstGeom prst="rect">
            <a:avLst/>
          </a:prstGeom>
          <a:ln>
            <a:noFill/>
          </a:ln>
          <a:effectLst>
            <a:softEdge rad="112500"/>
          </a:effectLst>
        </p:spPr>
      </p:pic>
    </p:spTree>
    <p:custDataLst>
      <p:tags r:id="rId1"/>
    </p:custDataLst>
  </p:cSld>
  <p:clrMapOvr>
    <a:masterClrMapping/>
  </p:clrMapOvr>
  <p:transition spd="slow" advTm="121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1331913" y="1700213"/>
            <a:ext cx="3887787" cy="4968875"/>
          </a:xfrm>
        </p:spPr>
        <p:txBody>
          <a:bodyPr/>
          <a:lstStyle/>
          <a:p>
            <a:r>
              <a:rPr lang="ru-RU" altLang="ru-RU" sz="2000" smtClean="0"/>
              <a:t>Наряжали чучело из соломы в девичий наряд и возили по улицам. Обращались к нему ласково.</a:t>
            </a:r>
            <a:br>
              <a:rPr lang="ru-RU" altLang="ru-RU" sz="2000" smtClean="0"/>
            </a:br>
            <a:r>
              <a:rPr lang="ru-RU" altLang="ru-RU" sz="2000" smtClean="0"/>
              <a:t> Дорогая наша гостья Масленица,</a:t>
            </a:r>
            <a:br>
              <a:rPr lang="ru-RU" altLang="ru-RU" sz="2000" smtClean="0"/>
            </a:br>
            <a:r>
              <a:rPr lang="ru-RU" altLang="ru-RU" sz="2000" smtClean="0"/>
              <a:t>Авдотьюшка Изотьевна,</a:t>
            </a:r>
            <a:br>
              <a:rPr lang="ru-RU" altLang="ru-RU" sz="2000" smtClean="0"/>
            </a:br>
            <a:r>
              <a:rPr lang="ru-RU" altLang="ru-RU" sz="2000" smtClean="0"/>
              <a:t>Дуня белая, Дуня румяная.</a:t>
            </a:r>
            <a:br>
              <a:rPr lang="ru-RU" altLang="ru-RU" sz="2000" smtClean="0"/>
            </a:br>
            <a:r>
              <a:rPr lang="ru-RU" altLang="ru-RU" sz="2000" smtClean="0"/>
              <a:t>Коса длинная, триаршинная,</a:t>
            </a:r>
            <a:br>
              <a:rPr lang="ru-RU" altLang="ru-RU" sz="2000" smtClean="0"/>
            </a:br>
            <a:r>
              <a:rPr lang="ru-RU" altLang="ru-RU" sz="2000" smtClean="0"/>
              <a:t>Платок беленький,</a:t>
            </a:r>
            <a:br>
              <a:rPr lang="ru-RU" altLang="ru-RU" sz="2000" smtClean="0"/>
            </a:br>
            <a:r>
              <a:rPr lang="ru-RU" altLang="ru-RU" sz="2000" smtClean="0"/>
              <a:t>новомодненький,</a:t>
            </a:r>
            <a:br>
              <a:rPr lang="ru-RU" altLang="ru-RU" sz="2000" smtClean="0"/>
            </a:br>
            <a:r>
              <a:rPr lang="ru-RU" altLang="ru-RU" sz="2000" smtClean="0"/>
              <a:t>Брови черные, наведенные,</a:t>
            </a:r>
            <a:br>
              <a:rPr lang="ru-RU" altLang="ru-RU" sz="2000" smtClean="0"/>
            </a:br>
            <a:r>
              <a:rPr lang="ru-RU" altLang="ru-RU" sz="2000" smtClean="0"/>
              <a:t>Шуба синяя, латки красные,</a:t>
            </a:r>
            <a:br>
              <a:rPr lang="ru-RU" altLang="ru-RU" sz="2000" smtClean="0"/>
            </a:br>
            <a:r>
              <a:rPr lang="ru-RU" altLang="ru-RU" sz="2000" smtClean="0"/>
              <a:t>Лапти частые, головастые,</a:t>
            </a:r>
            <a:br>
              <a:rPr lang="ru-RU" altLang="ru-RU" sz="2000" smtClean="0"/>
            </a:br>
            <a:r>
              <a:rPr lang="ru-RU" altLang="ru-RU" sz="2000" smtClean="0"/>
              <a:t>Портянки белые, набеленные.</a:t>
            </a:r>
            <a:br>
              <a:rPr lang="ru-RU" altLang="ru-RU" sz="2000" smtClean="0"/>
            </a:br>
            <a:endParaRPr lang="ru-RU" altLang="ru-RU" sz="2000" smtClean="0"/>
          </a:p>
        </p:txBody>
      </p:sp>
      <p:pic>
        <p:nvPicPr>
          <p:cNvPr id="3" name="Picture 3"/>
          <p:cNvPicPr>
            <a:picLocks noChangeAspect="1" noChangeArrowheads="1"/>
          </p:cNvPicPr>
          <p:nvPr/>
        </p:nvPicPr>
        <p:blipFill>
          <a:blip r:embed="rId3" cstate="print"/>
          <a:srcRect t="2691" r="18190"/>
          <a:stretch>
            <a:fillRect/>
          </a:stretch>
        </p:blipFill>
        <p:spPr bwMode="auto">
          <a:xfrm>
            <a:off x="5580112" y="1484784"/>
            <a:ext cx="3240360" cy="5184304"/>
          </a:xfrm>
          <a:prstGeom prst="rect">
            <a:avLst/>
          </a:prstGeom>
          <a:ln w="88900" cap="sq" cmpd="thickThin">
            <a:solidFill>
              <a:schemeClr val="accent2">
                <a:lumMod val="75000"/>
              </a:schemeClr>
            </a:solidFill>
            <a:prstDash val="solid"/>
            <a:miter lim="800000"/>
          </a:ln>
          <a:effectLst>
            <a:innerShdw blurRad="76200">
              <a:srgbClr val="000000"/>
            </a:innerShdw>
          </a:effectLst>
        </p:spPr>
      </p:pic>
      <p:pic>
        <p:nvPicPr>
          <p:cNvPr id="7172" name="Picture 4" descr="F:\масленица под.груп\a513310e3d5c242b867b3cb174d.jpg"/>
          <p:cNvPicPr>
            <a:picLocks noChangeAspect="1" noChangeArrowheads="1"/>
          </p:cNvPicPr>
          <p:nvPr/>
        </p:nvPicPr>
        <p:blipFill>
          <a:blip r:embed="rId4" cstate="print"/>
          <a:srcRect/>
          <a:stretch>
            <a:fillRect/>
          </a:stretch>
        </p:blipFill>
        <p:spPr bwMode="auto">
          <a:xfrm>
            <a:off x="0" y="0"/>
            <a:ext cx="1619250" cy="1951038"/>
          </a:xfrm>
          <a:prstGeom prst="rect">
            <a:avLst/>
          </a:prstGeom>
          <a:noFill/>
          <a:ln w="9525">
            <a:noFill/>
            <a:miter lim="800000"/>
            <a:headEnd/>
            <a:tailEnd/>
          </a:ln>
        </p:spPr>
      </p:pic>
    </p:spTree>
    <p:custDataLst>
      <p:tags r:id="rId1"/>
    </p:custDataLst>
  </p:cSld>
  <p:clrMapOvr>
    <a:masterClrMapping/>
  </p:clrMapOvr>
  <p:transition spd="slow" advTm="1821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0" y="1844675"/>
            <a:ext cx="3419475" cy="4679950"/>
          </a:xfrm>
        </p:spPr>
        <p:txBody>
          <a:bodyPr/>
          <a:lstStyle/>
          <a:p>
            <a:r>
              <a:rPr lang="ru-RU" altLang="ru-RU" sz="2000" b="1" i="1" u="sng" smtClean="0">
                <a:solidFill>
                  <a:srgbClr val="0070C0"/>
                </a:solidFill>
              </a:rPr>
              <a:t>вторник - Заигрыш</a:t>
            </a:r>
            <a:r>
              <a:rPr lang="ru-RU" altLang="ru-RU" sz="2000" smtClean="0">
                <a:solidFill>
                  <a:srgbClr val="0070C0"/>
                </a:solidFill>
              </a:rPr>
              <a:t/>
            </a:r>
            <a:br>
              <a:rPr lang="ru-RU" altLang="ru-RU" sz="2000" smtClean="0">
                <a:solidFill>
                  <a:srgbClr val="0070C0"/>
                </a:solidFill>
              </a:rPr>
            </a:br>
            <a:r>
              <a:rPr lang="ru-RU" altLang="ru-RU" sz="2000" smtClean="0">
                <a:solidFill>
                  <a:srgbClr val="0070C0"/>
                </a:solidFill>
              </a:rPr>
              <a:t> </a:t>
            </a:r>
            <a:r>
              <a:rPr lang="ru-RU" altLang="ru-RU" sz="2000" smtClean="0"/>
              <a:t/>
            </a:r>
            <a:br>
              <a:rPr lang="ru-RU" altLang="ru-RU" sz="2000" smtClean="0"/>
            </a:br>
            <a:r>
              <a:rPr lang="ru-RU" altLang="ru-RU" sz="2000" smtClean="0"/>
              <a:t> </a:t>
            </a:r>
            <a:br>
              <a:rPr lang="ru-RU" altLang="ru-RU" sz="2000" smtClean="0"/>
            </a:br>
            <a:r>
              <a:rPr lang="ru-RU" altLang="ru-RU" sz="2000" smtClean="0"/>
              <a:t>Собирайся, народ,</a:t>
            </a:r>
            <a:br>
              <a:rPr lang="ru-RU" altLang="ru-RU" sz="2000" smtClean="0"/>
            </a:br>
            <a:r>
              <a:rPr lang="ru-RU" altLang="ru-RU" sz="2000" smtClean="0"/>
              <a:t>Неделя «сырная» идет!</a:t>
            </a:r>
            <a:br>
              <a:rPr lang="ru-RU" altLang="ru-RU" sz="2000" smtClean="0"/>
            </a:br>
            <a:r>
              <a:rPr lang="ru-RU" altLang="ru-RU" sz="2000" smtClean="0"/>
              <a:t>Наступает день второй,</a:t>
            </a:r>
            <a:br>
              <a:rPr lang="ru-RU" altLang="ru-RU" sz="2000" smtClean="0"/>
            </a:br>
            <a:r>
              <a:rPr lang="ru-RU" altLang="ru-RU" sz="2000" smtClean="0"/>
              <a:t>Весь наполненный игрой!</a:t>
            </a:r>
            <a:br>
              <a:rPr lang="ru-RU" altLang="ru-RU" sz="2000" smtClean="0"/>
            </a:br>
            <a:r>
              <a:rPr lang="ru-RU" altLang="ru-RU" sz="2000" smtClean="0"/>
              <a:t>День потех и угощений,</a:t>
            </a:r>
            <a:br>
              <a:rPr lang="ru-RU" altLang="ru-RU" sz="2000" smtClean="0"/>
            </a:br>
            <a:r>
              <a:rPr lang="ru-RU" altLang="ru-RU" sz="2000" smtClean="0"/>
              <a:t>Смеха, песен и веселья!</a:t>
            </a:r>
            <a:br>
              <a:rPr lang="ru-RU" altLang="ru-RU" sz="2000" smtClean="0"/>
            </a:br>
            <a:r>
              <a:rPr lang="ru-RU" altLang="ru-RU" sz="2000" smtClean="0"/>
              <a:t>Подходи, торопись,</a:t>
            </a:r>
            <a:br>
              <a:rPr lang="ru-RU" altLang="ru-RU" sz="2000" smtClean="0"/>
            </a:br>
            <a:r>
              <a:rPr lang="ru-RU" altLang="ru-RU" sz="2000" smtClean="0"/>
              <a:t>Вместе с нами веселись!</a:t>
            </a:r>
            <a:r>
              <a:rPr lang="ru-RU" altLang="ru-RU" smtClean="0"/>
              <a:t/>
            </a:r>
            <a:br>
              <a:rPr lang="ru-RU" altLang="ru-RU" smtClean="0"/>
            </a:br>
            <a:endParaRPr lang="ru-RU" altLang="ru-RU" smtClean="0"/>
          </a:p>
        </p:txBody>
      </p:sp>
      <p:pic>
        <p:nvPicPr>
          <p:cNvPr id="8195" name="Picture 2" descr="C:\Users\Admin\Desktop\imgpreview.jpg"/>
          <p:cNvPicPr>
            <a:picLocks noChangeAspect="1" noChangeArrowheads="1"/>
          </p:cNvPicPr>
          <p:nvPr/>
        </p:nvPicPr>
        <p:blipFill>
          <a:blip r:embed="rId2" cstate="print"/>
          <a:srcRect/>
          <a:stretch>
            <a:fillRect/>
          </a:stretch>
        </p:blipFill>
        <p:spPr bwMode="auto">
          <a:xfrm>
            <a:off x="3635895" y="1844675"/>
            <a:ext cx="5328717" cy="4692405"/>
          </a:xfrm>
          <a:prstGeom prst="rect">
            <a:avLst/>
          </a:prstGeom>
          <a:ln w="88900" cap="sq" cmpd="thickThin">
            <a:solidFill>
              <a:schemeClr val="accent2">
                <a:lumMod val="75000"/>
              </a:schemeClr>
            </a:solidFill>
            <a:prstDash val="solid"/>
            <a:miter lim="800000"/>
          </a:ln>
          <a:effectLst>
            <a:innerShdw blurRad="76200">
              <a:srgbClr val="000000"/>
            </a:innerShdw>
          </a:effectLst>
        </p:spPr>
      </p:pic>
      <p:pic>
        <p:nvPicPr>
          <p:cNvPr id="8196" name="Picture 4" descr="F:\масленица под.груп\a513310e3d5c242b867b3cb174d.jpg"/>
          <p:cNvPicPr>
            <a:picLocks noChangeAspect="1" noChangeArrowheads="1"/>
          </p:cNvPicPr>
          <p:nvPr/>
        </p:nvPicPr>
        <p:blipFill>
          <a:blip r:embed="rId3" cstate="print"/>
          <a:srcRect/>
          <a:stretch>
            <a:fillRect/>
          </a:stretch>
        </p:blipFill>
        <p:spPr bwMode="auto">
          <a:xfrm>
            <a:off x="0" y="0"/>
            <a:ext cx="1618630" cy="1949973"/>
          </a:xfrm>
          <a:prstGeom prst="ellipse">
            <a:avLst/>
          </a:prstGeom>
          <a:ln w="190500" cap="rnd">
            <a:solidFill>
              <a:srgbClr val="FFC0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spd="slow" advTm="10662"/>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457200" y="188913"/>
            <a:ext cx="6418263" cy="1008062"/>
          </a:xfrm>
        </p:spPr>
        <p:txBody>
          <a:bodyPr/>
          <a:lstStyle/>
          <a:p>
            <a:r>
              <a:rPr lang="ru-RU" altLang="ru-RU" sz="2000" smtClean="0"/>
              <a:t>В этот день начинались игры и гулянья, катались на тройках, строили снежные крепости, защищали их.</a:t>
            </a:r>
          </a:p>
        </p:txBody>
      </p:sp>
      <p:pic>
        <p:nvPicPr>
          <p:cNvPr id="3" name="Picture 2"/>
          <p:cNvPicPr>
            <a:picLocks noChangeAspect="1" noChangeArrowheads="1"/>
          </p:cNvPicPr>
          <p:nvPr/>
        </p:nvPicPr>
        <p:blipFill>
          <a:blip r:embed="rId3" cstate="print"/>
          <a:srcRect b="4559"/>
          <a:stretch>
            <a:fillRect/>
          </a:stretch>
        </p:blipFill>
        <p:spPr bwMode="auto">
          <a:xfrm>
            <a:off x="179512" y="1484784"/>
            <a:ext cx="4981325" cy="3024336"/>
          </a:xfrm>
          <a:prstGeom prst="rect">
            <a:avLst/>
          </a:prstGeom>
          <a:ln w="88900" cap="sq" cmpd="thickThin">
            <a:solidFill>
              <a:schemeClr val="accent2">
                <a:lumMod val="75000"/>
              </a:schemeClr>
            </a:solidFill>
            <a:prstDash val="solid"/>
            <a:miter lim="800000"/>
          </a:ln>
          <a:effectLst>
            <a:innerShdw blurRad="76200">
              <a:srgbClr val="000000"/>
            </a:innerShdw>
          </a:effectLst>
        </p:spPr>
      </p:pic>
      <p:pic>
        <p:nvPicPr>
          <p:cNvPr id="4" name="Picture 5" descr="IMG_0275"/>
          <p:cNvPicPr>
            <a:picLocks noChangeAspect="1" noChangeArrowheads="1"/>
          </p:cNvPicPr>
          <p:nvPr/>
        </p:nvPicPr>
        <p:blipFill>
          <a:blip r:embed="rId4" cstate="print"/>
          <a:srcRect/>
          <a:stretch>
            <a:fillRect/>
          </a:stretch>
        </p:blipFill>
        <p:spPr bwMode="auto">
          <a:xfrm>
            <a:off x="4429125" y="3214688"/>
            <a:ext cx="4500563" cy="3375025"/>
          </a:xfrm>
          <a:prstGeom prst="rect">
            <a:avLst/>
          </a:prstGeom>
          <a:ln w="88900" cap="sq" cmpd="thickThin">
            <a:solidFill>
              <a:schemeClr val="accent2">
                <a:lumMod val="75000"/>
              </a:schemeClr>
            </a:solidFill>
            <a:prstDash val="solid"/>
            <a:miter lim="800000"/>
          </a:ln>
          <a:effectLst>
            <a:innerShdw blurRad="76200">
              <a:srgbClr val="000000"/>
            </a:innerShdw>
          </a:effectLst>
        </p:spPr>
      </p:pic>
      <p:pic>
        <p:nvPicPr>
          <p:cNvPr id="31746" name="Picture 2" descr="F:\масленица под.груп\a513310e3d5c242b867b3cb174d.jpg"/>
          <p:cNvPicPr>
            <a:picLocks noChangeAspect="1" noChangeArrowheads="1"/>
          </p:cNvPicPr>
          <p:nvPr/>
        </p:nvPicPr>
        <p:blipFill>
          <a:blip r:embed="rId5" cstate="print"/>
          <a:srcRect/>
          <a:stretch>
            <a:fillRect/>
          </a:stretch>
        </p:blipFill>
        <p:spPr bwMode="auto">
          <a:xfrm>
            <a:off x="7381354" y="116632"/>
            <a:ext cx="1762646" cy="2123470"/>
          </a:xfrm>
          <a:prstGeom prst="ellipse">
            <a:avLst/>
          </a:prstGeom>
          <a:ln w="190500" cap="rnd">
            <a:solidFill>
              <a:srgbClr val="FFFF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ustDataLst>
      <p:tags r:id="rId1"/>
    </p:custDataLst>
  </p:cSld>
  <p:clrMapOvr>
    <a:masterClrMapping/>
  </p:clrMapOvr>
  <p:transition spd="slow" advTm="134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0" y="0"/>
            <a:ext cx="8243888" cy="1052513"/>
          </a:xfrm>
        </p:spPr>
        <p:txBody>
          <a:bodyPr/>
          <a:lstStyle/>
          <a:p>
            <a:r>
              <a:rPr lang="ru-RU" altLang="ru-RU" sz="2000" smtClean="0"/>
              <a:t>А еще смотрели кукольные представления, катались с ледяных горок. Развлечения сопровождались озорными частушками …и дразнилками…</a:t>
            </a:r>
          </a:p>
        </p:txBody>
      </p:sp>
      <p:pic>
        <p:nvPicPr>
          <p:cNvPr id="3" name="Picture 2"/>
          <p:cNvPicPr>
            <a:picLocks noChangeAspect="1" noChangeArrowheads="1"/>
          </p:cNvPicPr>
          <p:nvPr/>
        </p:nvPicPr>
        <p:blipFill>
          <a:blip r:embed="rId3" cstate="print"/>
          <a:srcRect/>
          <a:stretch>
            <a:fillRect/>
          </a:stretch>
        </p:blipFill>
        <p:spPr bwMode="auto">
          <a:xfrm rot="21295578">
            <a:off x="1316270" y="3543156"/>
            <a:ext cx="4649924" cy="3115334"/>
          </a:xfrm>
          <a:prstGeom prst="ellipse">
            <a:avLst/>
          </a:prstGeom>
          <a:ln>
            <a:noFill/>
          </a:ln>
          <a:effectLst>
            <a:softEdge rad="112500"/>
          </a:effectLst>
        </p:spPr>
      </p:pic>
      <p:pic>
        <p:nvPicPr>
          <p:cNvPr id="4" name="Picture 4"/>
          <p:cNvPicPr>
            <a:picLocks noChangeAspect="1" noChangeArrowheads="1"/>
          </p:cNvPicPr>
          <p:nvPr/>
        </p:nvPicPr>
        <p:blipFill>
          <a:blip r:embed="rId4" cstate="print"/>
          <a:srcRect/>
          <a:stretch>
            <a:fillRect/>
          </a:stretch>
        </p:blipFill>
        <p:spPr bwMode="auto">
          <a:xfrm rot="890581">
            <a:off x="5837144" y="2236210"/>
            <a:ext cx="3100387" cy="4659312"/>
          </a:xfrm>
          <a:prstGeom prst="ellipse">
            <a:avLst/>
          </a:prstGeom>
          <a:ln>
            <a:noFill/>
          </a:ln>
          <a:effectLst>
            <a:softEdge rad="112500"/>
          </a:effectLst>
        </p:spPr>
      </p:pic>
      <p:pic>
        <p:nvPicPr>
          <p:cNvPr id="32770" name="Picture 2" descr="F:\масленица под.груп\imgpreview (1).jpg"/>
          <p:cNvPicPr>
            <a:picLocks noChangeAspect="1" noChangeArrowheads="1"/>
          </p:cNvPicPr>
          <p:nvPr/>
        </p:nvPicPr>
        <p:blipFill>
          <a:blip r:embed="rId5" cstate="print"/>
          <a:srcRect/>
          <a:stretch>
            <a:fillRect/>
          </a:stretch>
        </p:blipFill>
        <p:spPr bwMode="auto">
          <a:xfrm>
            <a:off x="251520" y="980728"/>
            <a:ext cx="3978442" cy="2808312"/>
          </a:xfrm>
          <a:prstGeom prst="ellipse">
            <a:avLst/>
          </a:prstGeom>
          <a:ln>
            <a:noFill/>
          </a:ln>
          <a:effectLst>
            <a:softEdge rad="112500"/>
          </a:effectLst>
        </p:spPr>
      </p:pic>
    </p:spTree>
    <p:custDataLst>
      <p:tags r:id="rId1"/>
    </p:custDataLst>
  </p:cSld>
  <p:clrMapOvr>
    <a:masterClrMapping/>
  </p:clrMapOvr>
  <p:transition spd="slow" advTm="162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4"/>
</p:tagLst>
</file>

<file path=ppt/tags/tag10.xml><?xml version="1.0" encoding="utf-8"?>
<p:tagLst xmlns:a="http://schemas.openxmlformats.org/drawingml/2006/main" xmlns:r="http://schemas.openxmlformats.org/officeDocument/2006/relationships" xmlns:p="http://schemas.openxmlformats.org/presentationml/2006/main">
  <p:tag name="TIMING" val="|17"/>
</p:tagLst>
</file>

<file path=ppt/tags/tag11.xml><?xml version="1.0" encoding="utf-8"?>
<p:tagLst xmlns:a="http://schemas.openxmlformats.org/drawingml/2006/main" xmlns:r="http://schemas.openxmlformats.org/officeDocument/2006/relationships" xmlns:p="http://schemas.openxmlformats.org/presentationml/2006/main">
  <p:tag name="TIMING" val="|2.4"/>
</p:tagLst>
</file>

<file path=ppt/tags/tag2.xml><?xml version="1.0" encoding="utf-8"?>
<p:tagLst xmlns:a="http://schemas.openxmlformats.org/drawingml/2006/main" xmlns:r="http://schemas.openxmlformats.org/officeDocument/2006/relationships" xmlns:p="http://schemas.openxmlformats.org/presentationml/2006/main">
  <p:tag name="TIMING" val="|4.1"/>
</p:tagLst>
</file>

<file path=ppt/tags/tag3.xml><?xml version="1.0" encoding="utf-8"?>
<p:tagLst xmlns:a="http://schemas.openxmlformats.org/drawingml/2006/main" xmlns:r="http://schemas.openxmlformats.org/officeDocument/2006/relationships" xmlns:p="http://schemas.openxmlformats.org/presentationml/2006/main">
  <p:tag name="TIMING" val="|2.2|3.1"/>
</p:tagLst>
</file>

<file path=ppt/tags/tag4.xml><?xml version="1.0" encoding="utf-8"?>
<p:tagLst xmlns:a="http://schemas.openxmlformats.org/drawingml/2006/main" xmlns:r="http://schemas.openxmlformats.org/officeDocument/2006/relationships" xmlns:p="http://schemas.openxmlformats.org/presentationml/2006/main">
  <p:tag name="TIMING" val="|3.4|3.7"/>
</p:tagLst>
</file>

<file path=ppt/tags/tag5.xml><?xml version="1.0" encoding="utf-8"?>
<p:tagLst xmlns:a="http://schemas.openxmlformats.org/drawingml/2006/main" xmlns:r="http://schemas.openxmlformats.org/officeDocument/2006/relationships" xmlns:p="http://schemas.openxmlformats.org/presentationml/2006/main">
  <p:tag name="TIMING" val="|8"/>
</p:tagLst>
</file>

<file path=ppt/tags/tag6.xml><?xml version="1.0" encoding="utf-8"?>
<p:tagLst xmlns:a="http://schemas.openxmlformats.org/drawingml/2006/main" xmlns:r="http://schemas.openxmlformats.org/officeDocument/2006/relationships" xmlns:p="http://schemas.openxmlformats.org/presentationml/2006/main">
  <p:tag name="TIMING" val="|8.2"/>
</p:tagLst>
</file>

<file path=ppt/tags/tag7.xml><?xml version="1.0" encoding="utf-8"?>
<p:tagLst xmlns:a="http://schemas.openxmlformats.org/drawingml/2006/main" xmlns:r="http://schemas.openxmlformats.org/officeDocument/2006/relationships" xmlns:p="http://schemas.openxmlformats.org/presentationml/2006/main">
  <p:tag name="TIMING" val="|6.4"/>
</p:tagLst>
</file>

<file path=ppt/tags/tag8.xml><?xml version="1.0" encoding="utf-8"?>
<p:tagLst xmlns:a="http://schemas.openxmlformats.org/drawingml/2006/main" xmlns:r="http://schemas.openxmlformats.org/officeDocument/2006/relationships" xmlns:p="http://schemas.openxmlformats.org/presentationml/2006/main">
  <p:tag name="TIMING" val="|6.2"/>
</p:tagLst>
</file>

<file path=ppt/tags/tag9.xml><?xml version="1.0" encoding="utf-8"?>
<p:tagLst xmlns:a="http://schemas.openxmlformats.org/drawingml/2006/main" xmlns:r="http://schemas.openxmlformats.org/officeDocument/2006/relationships" xmlns:p="http://schemas.openxmlformats.org/presentationml/2006/main">
  <p:tag name="TIMING" val="|5.3|7.4"/>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257</Words>
  <Application>Microsoft Office PowerPoint</Application>
  <PresentationFormat>Экран (4:3)</PresentationFormat>
  <Paragraphs>19</Paragraphs>
  <Slides>18</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18</vt:i4>
      </vt:variant>
    </vt:vector>
  </HeadingPairs>
  <TitlesOfParts>
    <vt:vector size="21" baseType="lpstr">
      <vt:lpstr>Arial</vt:lpstr>
      <vt:lpstr>Calibri</vt:lpstr>
      <vt:lpstr>Тема Office</vt:lpstr>
      <vt:lpstr>Слайд 1</vt:lpstr>
      <vt:lpstr>Слайд 2</vt:lpstr>
      <vt:lpstr>Слайд 3</vt:lpstr>
      <vt:lpstr>Каждый день Масленичной недели имеет свое название и определяет, что делают в этот день и как празднуют его. </vt:lpstr>
      <vt:lpstr>понедельник –Встреча  Собирайся, народ! Весна красная идет! Надо зимушку спровадить, Дружно Масленицу сладить! Собирайся, стар и млад, Выходите из палат. До поста одна неделя, Там уж нам не до веселья. Так что пой, гуляй, пляши Семь денечков от души!</vt:lpstr>
      <vt:lpstr>Наряжали чучело из соломы в девичий наряд и возили по улицам. Обращались к нему ласково.  Дорогая наша гостья Масленица, Авдотьюшка Изотьевна, Дуня белая, Дуня румяная. Коса длинная, триаршинная, Платок беленький, новомодненький, Брови черные, наведенные, Шуба синяя, латки красные, Лапти частые, головастые, Портянки белые, набеленные. </vt:lpstr>
      <vt:lpstr>вторник - Заигрыш     Собирайся, народ, Неделя «сырная» идет! Наступает день второй, Весь наполненный игрой! День потех и угощений, Смеха, песен и веселья! Подходи, торопись, Вместе с нами веселись! </vt:lpstr>
      <vt:lpstr>В этот день начинались игры и гулянья, катались на тройках, строили снежные крепости, защищали их.</vt:lpstr>
      <vt:lpstr>А еще смотрели кукольные представления, катались с ледяных горок. Развлечения сопровождались озорными частушками …и дразнилками…</vt:lpstr>
      <vt:lpstr>среда - лакомка  Нынче Лакомка у нас! Угощенье — это раз! Объеденье — это два! Пляски прямо у стола! Угощаемся блинами, Заедаем пирогом! Мы ни крошки не оставим, Посидевши за столом!</vt:lpstr>
      <vt:lpstr>С этого дня пекли блины - желтые, круглые, горячие как солнце. Блинов ели много. Ели русские люди и сами над собой подшучивали.   У кумы была сестрица Печь блины-то мастерица. Напекла их кучек шесть, Семерым их не поесть. А сели четверо за стол, Дали душеньке простор, Друг на друга поглядели И... блины-то все поели!</vt:lpstr>
      <vt:lpstr>четверг - Разгуляй     Люди! Нынче «Разгуляй»! Тройка, прокати-ка! Надо зимушку прогнать И весну покликать. День четвертый будем вместе Петь про Масленицу песни. </vt:lpstr>
      <vt:lpstr>Пятница –  Тёщины вечера   Ах, на Масленицу,  на пятый на денек, Заглянуть хочу к тебе  на огонек. Обещала ты блинами угостить, Даже доброе словечко подарить. Отворяй-ка, теща, ворота! Твой черед пришел  для зятя хлопотать</vt:lpstr>
      <vt:lpstr>  суббота –  Золовкины посиделки  Слово «посиделки» говорит уже само за себя. Основные развлечения в этот вечер: игры, угощение и песни. </vt:lpstr>
      <vt:lpstr>воскресенье –  Прощёный день   Нынче зимние морозы Ослабели. Стало быть, Вспомнив смех, забыв про слезы, Надо зиму проводить! Жаворонки, прилетите В гости к нам, давно пора. Весну-красну принесите, Зиму гоним со двора. </vt:lpstr>
      <vt:lpstr>В воскресенье устраивали проводы Масленицы. Соломенную куклу чествовали, приглашали вернуться в следующем году, а потом вывозили за околицу и сжигали на костре. А пеплом посыпали землю к новому урожаю.</vt:lpstr>
      <vt:lpstr>Масленицу провожаем,  весну-красну встречаем. Гостья погостилась,  с зимушкой простилась, С крыши капели,  грачи прилетели, Воробьи чирикают,  они весну окликают.</vt:lpstr>
      <vt:lpstr>Презентацию подготовила : Плотникова А.В.</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19</cp:revision>
  <dcterms:modified xsi:type="dcterms:W3CDTF">2016-03-14T11:25:29Z</dcterms:modified>
</cp:coreProperties>
</file>