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90" r:id="rId2"/>
    <p:sldId id="291" r:id="rId3"/>
    <p:sldId id="292" r:id="rId4"/>
    <p:sldId id="257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8" r:id="rId13"/>
    <p:sldId id="309" r:id="rId14"/>
    <p:sldId id="307" r:id="rId15"/>
    <p:sldId id="310" r:id="rId16"/>
    <p:sldId id="311" r:id="rId17"/>
    <p:sldId id="312" r:id="rId18"/>
    <p:sldId id="313" r:id="rId19"/>
    <p:sldId id="314" r:id="rId20"/>
    <p:sldId id="315" r:id="rId21"/>
    <p:sldId id="294" r:id="rId22"/>
    <p:sldId id="295" r:id="rId23"/>
    <p:sldId id="263" r:id="rId24"/>
    <p:sldId id="316" r:id="rId25"/>
    <p:sldId id="268" r:id="rId26"/>
    <p:sldId id="270" r:id="rId27"/>
    <p:sldId id="287" r:id="rId28"/>
    <p:sldId id="296" r:id="rId29"/>
    <p:sldId id="318" r:id="rId30"/>
    <p:sldId id="288" r:id="rId31"/>
    <p:sldId id="317" r:id="rId32"/>
    <p:sldId id="284" r:id="rId33"/>
    <p:sldId id="289" r:id="rId34"/>
    <p:sldId id="297" r:id="rId35"/>
    <p:sldId id="298" r:id="rId36"/>
    <p:sldId id="299" r:id="rId37"/>
    <p:sldId id="319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AA1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B92CDF-3BA9-417F-92F7-F528D85C485D}" type="doc">
      <dgm:prSet loTypeId="urn:microsoft.com/office/officeart/2005/8/layout/radial6" loCatId="cycle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A80D9A-35E6-483E-B5C3-C11966949A89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Факторы движения и здоровья</a:t>
          </a:r>
          <a:endParaRPr lang="ru-RU" dirty="0">
            <a:solidFill>
              <a:srgbClr val="FF0000"/>
            </a:solidFill>
          </a:endParaRPr>
        </a:p>
      </dgm:t>
    </dgm:pt>
    <dgm:pt modelId="{50ECD9E4-A682-444A-B36E-BCE970CAD4E6}" type="parTrans" cxnId="{553A6A58-1697-4B1B-A945-3BF049838ACC}">
      <dgm:prSet/>
      <dgm:spPr/>
      <dgm:t>
        <a:bodyPr/>
        <a:lstStyle/>
        <a:p>
          <a:endParaRPr lang="ru-RU"/>
        </a:p>
      </dgm:t>
    </dgm:pt>
    <dgm:pt modelId="{F6CAF80E-CADC-4117-AFDC-0C763250E2B4}" type="sibTrans" cxnId="{553A6A58-1697-4B1B-A945-3BF049838ACC}">
      <dgm:prSet/>
      <dgm:spPr/>
      <dgm:t>
        <a:bodyPr/>
        <a:lstStyle/>
        <a:p>
          <a:endParaRPr lang="ru-RU"/>
        </a:p>
      </dgm:t>
    </dgm:pt>
    <dgm:pt modelId="{C28C2130-E6E4-4BE8-BA64-586DC1F92BF4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000" dirty="0" smtClean="0">
              <a:solidFill>
                <a:srgbClr val="FFC000"/>
              </a:solidFill>
            </a:rPr>
            <a:t>Гигиена одежды и </a:t>
          </a:r>
          <a:r>
            <a:rPr lang="ru-RU" sz="2000" dirty="0" smtClean="0">
              <a:solidFill>
                <a:srgbClr val="FFC000"/>
              </a:solidFill>
            </a:rPr>
            <a:t>помещения</a:t>
          </a:r>
          <a:endParaRPr lang="ru-RU" sz="2000" dirty="0">
            <a:solidFill>
              <a:srgbClr val="FFC000"/>
            </a:solidFill>
          </a:endParaRPr>
        </a:p>
      </dgm:t>
    </dgm:pt>
    <dgm:pt modelId="{B11615C6-E448-400E-95D4-687CC5C48FFE}" type="parTrans" cxnId="{79F05CA8-F443-4E4D-ACAB-5BC2CE7E1E36}">
      <dgm:prSet/>
      <dgm:spPr/>
      <dgm:t>
        <a:bodyPr/>
        <a:lstStyle/>
        <a:p>
          <a:endParaRPr lang="ru-RU"/>
        </a:p>
      </dgm:t>
    </dgm:pt>
    <dgm:pt modelId="{020E95DA-79A3-4B88-867D-9E5735E2FA66}" type="sibTrans" cxnId="{79F05CA8-F443-4E4D-ACAB-5BC2CE7E1E36}">
      <dgm:prSet/>
      <dgm:spPr>
        <a:noFill/>
      </dgm:spPr>
      <dgm:t>
        <a:bodyPr/>
        <a:lstStyle/>
        <a:p>
          <a:endParaRPr lang="ru-RU"/>
        </a:p>
      </dgm:t>
    </dgm:pt>
    <dgm:pt modelId="{8341C441-87E0-471A-96B7-01DE905D81B9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400" dirty="0" smtClean="0">
              <a:solidFill>
                <a:srgbClr val="FFC000"/>
              </a:solidFill>
            </a:rPr>
            <a:t>Физическое </a:t>
          </a:r>
          <a:r>
            <a:rPr lang="ru-RU" sz="2400" dirty="0" smtClean="0">
              <a:solidFill>
                <a:srgbClr val="FFC000"/>
              </a:solidFill>
            </a:rPr>
            <a:t>развитие</a:t>
          </a:r>
          <a:endParaRPr lang="ru-RU" sz="2400" dirty="0">
            <a:solidFill>
              <a:srgbClr val="FFC000"/>
            </a:solidFill>
          </a:endParaRPr>
        </a:p>
      </dgm:t>
    </dgm:pt>
    <dgm:pt modelId="{7FCB7501-A044-4EF8-B2BC-7F7147888FE0}" type="parTrans" cxnId="{EDD5DDF9-997F-43B4-8F5B-F6D785431A0A}">
      <dgm:prSet/>
      <dgm:spPr/>
      <dgm:t>
        <a:bodyPr/>
        <a:lstStyle/>
        <a:p>
          <a:endParaRPr lang="ru-RU"/>
        </a:p>
      </dgm:t>
    </dgm:pt>
    <dgm:pt modelId="{85163D8B-B653-40B4-A40C-F5E9A7F4CEFA}" type="sibTrans" cxnId="{EDD5DDF9-997F-43B4-8F5B-F6D785431A0A}">
      <dgm:prSet/>
      <dgm:spPr>
        <a:noFill/>
      </dgm:spPr>
      <dgm:t>
        <a:bodyPr/>
        <a:lstStyle/>
        <a:p>
          <a:endParaRPr lang="ru-RU"/>
        </a:p>
      </dgm:t>
    </dgm:pt>
    <dgm:pt modelId="{97111303-D828-42A8-B100-595F5A7A4D34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400" dirty="0" smtClean="0">
              <a:solidFill>
                <a:srgbClr val="FFC000"/>
              </a:solidFill>
            </a:rPr>
            <a:t>Правильное питание</a:t>
          </a:r>
          <a:endParaRPr lang="ru-RU" sz="2400" dirty="0">
            <a:solidFill>
              <a:srgbClr val="FFC000"/>
            </a:solidFill>
          </a:endParaRPr>
        </a:p>
      </dgm:t>
    </dgm:pt>
    <dgm:pt modelId="{A220B20C-0557-41C2-B5D4-BD013F8725FB}" type="parTrans" cxnId="{669FD1AA-4B64-4D36-A3B9-2298ED36323D}">
      <dgm:prSet/>
      <dgm:spPr/>
      <dgm:t>
        <a:bodyPr/>
        <a:lstStyle/>
        <a:p>
          <a:endParaRPr lang="ru-RU"/>
        </a:p>
      </dgm:t>
    </dgm:pt>
    <dgm:pt modelId="{64A94613-D661-418C-8E35-62B15148D067}" type="sibTrans" cxnId="{669FD1AA-4B64-4D36-A3B9-2298ED36323D}">
      <dgm:prSet/>
      <dgm:spPr>
        <a:noFill/>
      </dgm:spPr>
      <dgm:t>
        <a:bodyPr/>
        <a:lstStyle/>
        <a:p>
          <a:endParaRPr lang="ru-RU"/>
        </a:p>
      </dgm:t>
    </dgm:pt>
    <dgm:pt modelId="{32B2945A-A0C3-482A-87BD-03CACF2FCD9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400" dirty="0" smtClean="0">
              <a:solidFill>
                <a:srgbClr val="FFC000"/>
              </a:solidFill>
            </a:rPr>
            <a:t>Соблюдение режима дня</a:t>
          </a:r>
          <a:endParaRPr lang="ru-RU" sz="2400" dirty="0">
            <a:solidFill>
              <a:srgbClr val="FFC000"/>
            </a:solidFill>
          </a:endParaRPr>
        </a:p>
      </dgm:t>
    </dgm:pt>
    <dgm:pt modelId="{FD64E3BD-52D5-47AA-AF62-58B36900A080}" type="parTrans" cxnId="{D64DAE57-F531-4AA9-878E-CE6BFEF74067}">
      <dgm:prSet/>
      <dgm:spPr/>
      <dgm:t>
        <a:bodyPr/>
        <a:lstStyle/>
        <a:p>
          <a:endParaRPr lang="ru-RU"/>
        </a:p>
      </dgm:t>
    </dgm:pt>
    <dgm:pt modelId="{CF8B6741-6165-4EF7-9D92-0124D2920B1C}" type="sibTrans" cxnId="{D64DAE57-F531-4AA9-878E-CE6BFEF74067}">
      <dgm:prSet/>
      <dgm:spPr>
        <a:noFill/>
      </dgm:spPr>
      <dgm:t>
        <a:bodyPr/>
        <a:lstStyle/>
        <a:p>
          <a:endParaRPr lang="ru-RU"/>
        </a:p>
      </dgm:t>
    </dgm:pt>
    <dgm:pt modelId="{5DAFEFA7-2053-47CB-A387-3FC4F40A4449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400" dirty="0" smtClean="0">
              <a:solidFill>
                <a:srgbClr val="FFC000"/>
              </a:solidFill>
            </a:rPr>
            <a:t>Свежий </a:t>
          </a:r>
          <a:r>
            <a:rPr lang="ru-RU" sz="2400" dirty="0" smtClean="0">
              <a:solidFill>
                <a:srgbClr val="FFC000"/>
              </a:solidFill>
            </a:rPr>
            <a:t>воздух</a:t>
          </a:r>
          <a:endParaRPr lang="ru-RU" sz="2400" dirty="0"/>
        </a:p>
      </dgm:t>
    </dgm:pt>
    <dgm:pt modelId="{50C6FB48-CA92-45B8-A7C9-725B79DD8F97}" type="parTrans" cxnId="{1A0E0D81-3054-4A25-9AB7-293A0B5C9E3E}">
      <dgm:prSet/>
      <dgm:spPr/>
      <dgm:t>
        <a:bodyPr/>
        <a:lstStyle/>
        <a:p>
          <a:endParaRPr lang="ru-RU"/>
        </a:p>
      </dgm:t>
    </dgm:pt>
    <dgm:pt modelId="{F32FB2AA-4A81-4D66-93E2-67A5AFC7392E}" type="sibTrans" cxnId="{1A0E0D81-3054-4A25-9AB7-293A0B5C9E3E}">
      <dgm:prSet/>
      <dgm:spPr>
        <a:noFill/>
      </dgm:spPr>
      <dgm:t>
        <a:bodyPr/>
        <a:lstStyle/>
        <a:p>
          <a:endParaRPr lang="ru-RU"/>
        </a:p>
      </dgm:t>
    </dgm:pt>
    <dgm:pt modelId="{7F87CFEE-CCF6-40E9-BEC3-F08E9AE822B4}" type="pres">
      <dgm:prSet presAssocID="{6CB92CDF-3BA9-417F-92F7-F528D85C485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51DF98-5DCE-4908-8ECE-BEA24059DA5B}" type="pres">
      <dgm:prSet presAssocID="{47A80D9A-35E6-483E-B5C3-C11966949A89}" presName="centerShape" presStyleLbl="node0" presStyleIdx="0" presStyleCnt="1"/>
      <dgm:spPr/>
      <dgm:t>
        <a:bodyPr/>
        <a:lstStyle/>
        <a:p>
          <a:endParaRPr lang="ru-RU"/>
        </a:p>
      </dgm:t>
    </dgm:pt>
    <dgm:pt modelId="{8E39D9D4-6984-4B22-BA85-8964648B8C33}" type="pres">
      <dgm:prSet presAssocID="{C28C2130-E6E4-4BE8-BA64-586DC1F92BF4}" presName="node" presStyleLbl="node1" presStyleIdx="0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BD22D767-E749-48E1-8CE8-BFA5CDDD4B34}" type="pres">
      <dgm:prSet presAssocID="{C28C2130-E6E4-4BE8-BA64-586DC1F92BF4}" presName="dummy" presStyleCnt="0"/>
      <dgm:spPr/>
    </dgm:pt>
    <dgm:pt modelId="{6FADF2AC-9F0F-4A04-98A9-FCA8B00E0F6D}" type="pres">
      <dgm:prSet presAssocID="{020E95DA-79A3-4B88-867D-9E5735E2FA66}" presName="sibTrans" presStyleLbl="sibTrans2D1" presStyleIdx="0" presStyleCnt="5"/>
      <dgm:spPr/>
      <dgm:t>
        <a:bodyPr/>
        <a:lstStyle/>
        <a:p>
          <a:endParaRPr lang="ru-RU"/>
        </a:p>
      </dgm:t>
    </dgm:pt>
    <dgm:pt modelId="{1FE8EDE7-CE22-47D4-969E-05130E60A6D5}" type="pres">
      <dgm:prSet presAssocID="{8341C441-87E0-471A-96B7-01DE905D81B9}" presName="node" presStyleLbl="node1" presStyleIdx="1" presStyleCnt="5" custRadScaleRad="97487" custRadScaleInc="-2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680701-6EB0-4000-8CC2-E651F66FD99A}" type="pres">
      <dgm:prSet presAssocID="{8341C441-87E0-471A-96B7-01DE905D81B9}" presName="dummy" presStyleCnt="0"/>
      <dgm:spPr/>
    </dgm:pt>
    <dgm:pt modelId="{DD467BA7-99A5-4286-A97E-5641CE00CB01}" type="pres">
      <dgm:prSet presAssocID="{85163D8B-B653-40B4-A40C-F5E9A7F4CEFA}" presName="sibTrans" presStyleLbl="sibTrans2D1" presStyleIdx="1" presStyleCnt="5"/>
      <dgm:spPr/>
      <dgm:t>
        <a:bodyPr/>
        <a:lstStyle/>
        <a:p>
          <a:endParaRPr lang="ru-RU"/>
        </a:p>
      </dgm:t>
    </dgm:pt>
    <dgm:pt modelId="{59CE8A96-8218-42C1-B804-BC258907B78A}" type="pres">
      <dgm:prSet presAssocID="{97111303-D828-42A8-B100-595F5A7A4D3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42EA7-02B7-418A-8241-20C7DDA83117}" type="pres">
      <dgm:prSet presAssocID="{97111303-D828-42A8-B100-595F5A7A4D34}" presName="dummy" presStyleCnt="0"/>
      <dgm:spPr/>
    </dgm:pt>
    <dgm:pt modelId="{9CE29E2C-A1EA-4861-8B68-2BCF657BB097}" type="pres">
      <dgm:prSet presAssocID="{64A94613-D661-418C-8E35-62B15148D067}" presName="sibTrans" presStyleLbl="sibTrans2D1" presStyleIdx="2" presStyleCnt="5"/>
      <dgm:spPr/>
      <dgm:t>
        <a:bodyPr/>
        <a:lstStyle/>
        <a:p>
          <a:endParaRPr lang="ru-RU"/>
        </a:p>
      </dgm:t>
    </dgm:pt>
    <dgm:pt modelId="{A16F3A47-24A3-4200-BFEC-966C9E6D4C8D}" type="pres">
      <dgm:prSet presAssocID="{32B2945A-A0C3-482A-87BD-03CACF2FCD9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B7049-8CAE-4F29-AA84-4EACD44BBCB2}" type="pres">
      <dgm:prSet presAssocID="{32B2945A-A0C3-482A-87BD-03CACF2FCD90}" presName="dummy" presStyleCnt="0"/>
      <dgm:spPr/>
    </dgm:pt>
    <dgm:pt modelId="{80A95E1E-1651-4FC8-8727-2BB335A24CF2}" type="pres">
      <dgm:prSet presAssocID="{CF8B6741-6165-4EF7-9D92-0124D2920B1C}" presName="sibTrans" presStyleLbl="sibTrans2D1" presStyleIdx="3" presStyleCnt="5"/>
      <dgm:spPr/>
      <dgm:t>
        <a:bodyPr/>
        <a:lstStyle/>
        <a:p>
          <a:endParaRPr lang="ru-RU"/>
        </a:p>
      </dgm:t>
    </dgm:pt>
    <dgm:pt modelId="{AC32ACF8-E10C-4F53-9BFE-6994A080EE18}" type="pres">
      <dgm:prSet presAssocID="{5DAFEFA7-2053-47CB-A387-3FC4F40A4449}" presName="node" presStyleLbl="node1" presStyleIdx="4" presStyleCnt="5" custRadScaleRad="95844" custRadScaleInc="-2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93C2C-924B-45F8-9D24-E247EC8CA961}" type="pres">
      <dgm:prSet presAssocID="{5DAFEFA7-2053-47CB-A387-3FC4F40A4449}" presName="dummy" presStyleCnt="0"/>
      <dgm:spPr/>
    </dgm:pt>
    <dgm:pt modelId="{58E44306-7B6B-4DAA-B621-5532DA4EB6B0}" type="pres">
      <dgm:prSet presAssocID="{F32FB2AA-4A81-4D66-93E2-67A5AFC7392E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2AB5276C-8046-4AA2-8B70-545A97FE6F3E}" type="presOf" srcId="{85163D8B-B653-40B4-A40C-F5E9A7F4CEFA}" destId="{DD467BA7-99A5-4286-A97E-5641CE00CB01}" srcOrd="0" destOrd="0" presId="urn:microsoft.com/office/officeart/2005/8/layout/radial6"/>
    <dgm:cxn modelId="{760C382D-A47B-4567-881A-76B2A00CABC8}" type="presOf" srcId="{32B2945A-A0C3-482A-87BD-03CACF2FCD90}" destId="{A16F3A47-24A3-4200-BFEC-966C9E6D4C8D}" srcOrd="0" destOrd="0" presId="urn:microsoft.com/office/officeart/2005/8/layout/radial6"/>
    <dgm:cxn modelId="{79F05CA8-F443-4E4D-ACAB-5BC2CE7E1E36}" srcId="{47A80D9A-35E6-483E-B5C3-C11966949A89}" destId="{C28C2130-E6E4-4BE8-BA64-586DC1F92BF4}" srcOrd="0" destOrd="0" parTransId="{B11615C6-E448-400E-95D4-687CC5C48FFE}" sibTransId="{020E95DA-79A3-4B88-867D-9E5735E2FA66}"/>
    <dgm:cxn modelId="{8CA0295E-2B2C-4ACE-A019-39736A65F257}" type="presOf" srcId="{CF8B6741-6165-4EF7-9D92-0124D2920B1C}" destId="{80A95E1E-1651-4FC8-8727-2BB335A24CF2}" srcOrd="0" destOrd="0" presId="urn:microsoft.com/office/officeart/2005/8/layout/radial6"/>
    <dgm:cxn modelId="{379319D3-DCB1-43C6-A32F-294B6A1D51FB}" type="presOf" srcId="{5DAFEFA7-2053-47CB-A387-3FC4F40A4449}" destId="{AC32ACF8-E10C-4F53-9BFE-6994A080EE18}" srcOrd="0" destOrd="0" presId="urn:microsoft.com/office/officeart/2005/8/layout/radial6"/>
    <dgm:cxn modelId="{CABAE57B-0958-4B44-A482-225C67CA7CB3}" type="presOf" srcId="{97111303-D828-42A8-B100-595F5A7A4D34}" destId="{59CE8A96-8218-42C1-B804-BC258907B78A}" srcOrd="0" destOrd="0" presId="urn:microsoft.com/office/officeart/2005/8/layout/radial6"/>
    <dgm:cxn modelId="{1A0E0D81-3054-4A25-9AB7-293A0B5C9E3E}" srcId="{47A80D9A-35E6-483E-B5C3-C11966949A89}" destId="{5DAFEFA7-2053-47CB-A387-3FC4F40A4449}" srcOrd="4" destOrd="0" parTransId="{50C6FB48-CA92-45B8-A7C9-725B79DD8F97}" sibTransId="{F32FB2AA-4A81-4D66-93E2-67A5AFC7392E}"/>
    <dgm:cxn modelId="{553A6A58-1697-4B1B-A945-3BF049838ACC}" srcId="{6CB92CDF-3BA9-417F-92F7-F528D85C485D}" destId="{47A80D9A-35E6-483E-B5C3-C11966949A89}" srcOrd="0" destOrd="0" parTransId="{50ECD9E4-A682-444A-B36E-BCE970CAD4E6}" sibTransId="{F6CAF80E-CADC-4117-AFDC-0C763250E2B4}"/>
    <dgm:cxn modelId="{313F0596-5634-4DBE-8188-6B67312FDEFE}" type="presOf" srcId="{8341C441-87E0-471A-96B7-01DE905D81B9}" destId="{1FE8EDE7-CE22-47D4-969E-05130E60A6D5}" srcOrd="0" destOrd="0" presId="urn:microsoft.com/office/officeart/2005/8/layout/radial6"/>
    <dgm:cxn modelId="{669FD1AA-4B64-4D36-A3B9-2298ED36323D}" srcId="{47A80D9A-35E6-483E-B5C3-C11966949A89}" destId="{97111303-D828-42A8-B100-595F5A7A4D34}" srcOrd="2" destOrd="0" parTransId="{A220B20C-0557-41C2-B5D4-BD013F8725FB}" sibTransId="{64A94613-D661-418C-8E35-62B15148D067}"/>
    <dgm:cxn modelId="{9F38E185-7A10-4206-A6B5-6093E75AD3CB}" type="presOf" srcId="{C28C2130-E6E4-4BE8-BA64-586DC1F92BF4}" destId="{8E39D9D4-6984-4B22-BA85-8964648B8C33}" srcOrd="0" destOrd="0" presId="urn:microsoft.com/office/officeart/2005/8/layout/radial6"/>
    <dgm:cxn modelId="{9017FC00-1746-43CA-A759-2EAE70FEDF6E}" type="presOf" srcId="{64A94613-D661-418C-8E35-62B15148D067}" destId="{9CE29E2C-A1EA-4861-8B68-2BCF657BB097}" srcOrd="0" destOrd="0" presId="urn:microsoft.com/office/officeart/2005/8/layout/radial6"/>
    <dgm:cxn modelId="{DCC35A64-16B0-4E6F-B4DB-B4B8E8C6F674}" type="presOf" srcId="{020E95DA-79A3-4B88-867D-9E5735E2FA66}" destId="{6FADF2AC-9F0F-4A04-98A9-FCA8B00E0F6D}" srcOrd="0" destOrd="0" presId="urn:microsoft.com/office/officeart/2005/8/layout/radial6"/>
    <dgm:cxn modelId="{D64DAE57-F531-4AA9-878E-CE6BFEF74067}" srcId="{47A80D9A-35E6-483E-B5C3-C11966949A89}" destId="{32B2945A-A0C3-482A-87BD-03CACF2FCD90}" srcOrd="3" destOrd="0" parTransId="{FD64E3BD-52D5-47AA-AF62-58B36900A080}" sibTransId="{CF8B6741-6165-4EF7-9D92-0124D2920B1C}"/>
    <dgm:cxn modelId="{D1C926C7-124C-4A48-8FCE-31BAF90B5DCE}" type="presOf" srcId="{6CB92CDF-3BA9-417F-92F7-F528D85C485D}" destId="{7F87CFEE-CCF6-40E9-BEC3-F08E9AE822B4}" srcOrd="0" destOrd="0" presId="urn:microsoft.com/office/officeart/2005/8/layout/radial6"/>
    <dgm:cxn modelId="{8E503BA4-6BE5-45B8-95E0-C7629C33BD7A}" type="presOf" srcId="{47A80D9A-35E6-483E-B5C3-C11966949A89}" destId="{D951DF98-5DCE-4908-8ECE-BEA24059DA5B}" srcOrd="0" destOrd="0" presId="urn:microsoft.com/office/officeart/2005/8/layout/radial6"/>
    <dgm:cxn modelId="{1DB20748-8A0F-4658-AAA0-CF8F44BBEA8B}" type="presOf" srcId="{F32FB2AA-4A81-4D66-93E2-67A5AFC7392E}" destId="{58E44306-7B6B-4DAA-B621-5532DA4EB6B0}" srcOrd="0" destOrd="0" presId="urn:microsoft.com/office/officeart/2005/8/layout/radial6"/>
    <dgm:cxn modelId="{EDD5DDF9-997F-43B4-8F5B-F6D785431A0A}" srcId="{47A80D9A-35E6-483E-B5C3-C11966949A89}" destId="{8341C441-87E0-471A-96B7-01DE905D81B9}" srcOrd="1" destOrd="0" parTransId="{7FCB7501-A044-4EF8-B2BC-7F7147888FE0}" sibTransId="{85163D8B-B653-40B4-A40C-F5E9A7F4CEFA}"/>
    <dgm:cxn modelId="{5E767909-0944-4AB1-B59B-6B46BEEB5124}" type="presParOf" srcId="{7F87CFEE-CCF6-40E9-BEC3-F08E9AE822B4}" destId="{D951DF98-5DCE-4908-8ECE-BEA24059DA5B}" srcOrd="0" destOrd="0" presId="urn:microsoft.com/office/officeart/2005/8/layout/radial6"/>
    <dgm:cxn modelId="{F1BC0BAF-1BC2-4294-944B-B562A3FF47FA}" type="presParOf" srcId="{7F87CFEE-CCF6-40E9-BEC3-F08E9AE822B4}" destId="{8E39D9D4-6984-4B22-BA85-8964648B8C33}" srcOrd="1" destOrd="0" presId="urn:microsoft.com/office/officeart/2005/8/layout/radial6"/>
    <dgm:cxn modelId="{3A5E7978-A723-4850-A324-374D1BD1AF5B}" type="presParOf" srcId="{7F87CFEE-CCF6-40E9-BEC3-F08E9AE822B4}" destId="{BD22D767-E749-48E1-8CE8-BFA5CDDD4B34}" srcOrd="2" destOrd="0" presId="urn:microsoft.com/office/officeart/2005/8/layout/radial6"/>
    <dgm:cxn modelId="{30D83055-75FF-41C0-AF53-F02FCD5856F8}" type="presParOf" srcId="{7F87CFEE-CCF6-40E9-BEC3-F08E9AE822B4}" destId="{6FADF2AC-9F0F-4A04-98A9-FCA8B00E0F6D}" srcOrd="3" destOrd="0" presId="urn:microsoft.com/office/officeart/2005/8/layout/radial6"/>
    <dgm:cxn modelId="{8D787063-6A75-4EFA-B78F-32A21F6AC1F7}" type="presParOf" srcId="{7F87CFEE-CCF6-40E9-BEC3-F08E9AE822B4}" destId="{1FE8EDE7-CE22-47D4-969E-05130E60A6D5}" srcOrd="4" destOrd="0" presId="urn:microsoft.com/office/officeart/2005/8/layout/radial6"/>
    <dgm:cxn modelId="{C22B4F8D-0DE0-40E7-8776-D653291D6A48}" type="presParOf" srcId="{7F87CFEE-CCF6-40E9-BEC3-F08E9AE822B4}" destId="{AB680701-6EB0-4000-8CC2-E651F66FD99A}" srcOrd="5" destOrd="0" presId="urn:microsoft.com/office/officeart/2005/8/layout/radial6"/>
    <dgm:cxn modelId="{C329BD94-587D-499C-BAC3-A79BAE97B8CF}" type="presParOf" srcId="{7F87CFEE-CCF6-40E9-BEC3-F08E9AE822B4}" destId="{DD467BA7-99A5-4286-A97E-5641CE00CB01}" srcOrd="6" destOrd="0" presId="urn:microsoft.com/office/officeart/2005/8/layout/radial6"/>
    <dgm:cxn modelId="{FC6A1CE8-6975-4F4F-BC15-E8C68DB26138}" type="presParOf" srcId="{7F87CFEE-CCF6-40E9-BEC3-F08E9AE822B4}" destId="{59CE8A96-8218-42C1-B804-BC258907B78A}" srcOrd="7" destOrd="0" presId="urn:microsoft.com/office/officeart/2005/8/layout/radial6"/>
    <dgm:cxn modelId="{077D439F-2485-463E-9EE2-5E22AF6D837A}" type="presParOf" srcId="{7F87CFEE-CCF6-40E9-BEC3-F08E9AE822B4}" destId="{F2242EA7-02B7-418A-8241-20C7DDA83117}" srcOrd="8" destOrd="0" presId="urn:microsoft.com/office/officeart/2005/8/layout/radial6"/>
    <dgm:cxn modelId="{B30161EB-6FD4-4E11-9835-CC3DF8CB0CE3}" type="presParOf" srcId="{7F87CFEE-CCF6-40E9-BEC3-F08E9AE822B4}" destId="{9CE29E2C-A1EA-4861-8B68-2BCF657BB097}" srcOrd="9" destOrd="0" presId="urn:microsoft.com/office/officeart/2005/8/layout/radial6"/>
    <dgm:cxn modelId="{2BA54185-5C37-402C-B402-DF85DEAF93C2}" type="presParOf" srcId="{7F87CFEE-CCF6-40E9-BEC3-F08E9AE822B4}" destId="{A16F3A47-24A3-4200-BFEC-966C9E6D4C8D}" srcOrd="10" destOrd="0" presId="urn:microsoft.com/office/officeart/2005/8/layout/radial6"/>
    <dgm:cxn modelId="{B88FF4D3-A04C-4383-9BCC-7495F450819A}" type="presParOf" srcId="{7F87CFEE-CCF6-40E9-BEC3-F08E9AE822B4}" destId="{1F0B7049-8CAE-4F29-AA84-4EACD44BBCB2}" srcOrd="11" destOrd="0" presId="urn:microsoft.com/office/officeart/2005/8/layout/radial6"/>
    <dgm:cxn modelId="{E884934E-3DB1-46F7-8855-B3C7090E992B}" type="presParOf" srcId="{7F87CFEE-CCF6-40E9-BEC3-F08E9AE822B4}" destId="{80A95E1E-1651-4FC8-8727-2BB335A24CF2}" srcOrd="12" destOrd="0" presId="urn:microsoft.com/office/officeart/2005/8/layout/radial6"/>
    <dgm:cxn modelId="{43A55AF3-35C8-4438-95BD-F1FF82CBBEB0}" type="presParOf" srcId="{7F87CFEE-CCF6-40E9-BEC3-F08E9AE822B4}" destId="{AC32ACF8-E10C-4F53-9BFE-6994A080EE18}" srcOrd="13" destOrd="0" presId="urn:microsoft.com/office/officeart/2005/8/layout/radial6"/>
    <dgm:cxn modelId="{27DB70BD-2467-4F15-B54E-88820499D815}" type="presParOf" srcId="{7F87CFEE-CCF6-40E9-BEC3-F08E9AE822B4}" destId="{2BE93C2C-924B-45F8-9D24-E247EC8CA961}" srcOrd="14" destOrd="0" presId="urn:microsoft.com/office/officeart/2005/8/layout/radial6"/>
    <dgm:cxn modelId="{21D18B57-F913-4A05-BBA9-FC8406CE4818}" type="presParOf" srcId="{7F87CFEE-CCF6-40E9-BEC3-F08E9AE822B4}" destId="{58E44306-7B6B-4DAA-B621-5532DA4EB6B0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E44306-7B6B-4DAA-B621-5532DA4EB6B0}">
      <dsp:nvSpPr>
        <dsp:cNvPr id="0" name=""/>
        <dsp:cNvSpPr/>
      </dsp:nvSpPr>
      <dsp:spPr>
        <a:xfrm>
          <a:off x="1971714" y="809788"/>
          <a:ext cx="5432674" cy="5432674"/>
        </a:xfrm>
        <a:prstGeom prst="blockArc">
          <a:avLst>
            <a:gd name="adj1" fmla="val 11793024"/>
            <a:gd name="adj2" fmla="val 16049592"/>
            <a:gd name="adj3" fmla="val 4639"/>
          </a:avLst>
        </a:prstGeom>
        <a:noFill/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95E1E-1651-4FC8-8727-2BB335A24CF2}">
      <dsp:nvSpPr>
        <dsp:cNvPr id="0" name=""/>
        <dsp:cNvSpPr/>
      </dsp:nvSpPr>
      <dsp:spPr>
        <a:xfrm>
          <a:off x="1948752" y="883148"/>
          <a:ext cx="5432674" cy="5432674"/>
        </a:xfrm>
        <a:prstGeom prst="blockArc">
          <a:avLst>
            <a:gd name="adj1" fmla="val 7711558"/>
            <a:gd name="adj2" fmla="val 11892622"/>
            <a:gd name="adj3" fmla="val 4639"/>
          </a:avLst>
        </a:prstGeom>
        <a:noFill/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29E2C-A1EA-4861-8B68-2BCF657BB097}">
      <dsp:nvSpPr>
        <dsp:cNvPr id="0" name=""/>
        <dsp:cNvSpPr/>
      </dsp:nvSpPr>
      <dsp:spPr>
        <a:xfrm>
          <a:off x="1855662" y="812328"/>
          <a:ext cx="5432674" cy="5432674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noFill/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67BA7-99A5-4286-A97E-5641CE00CB01}">
      <dsp:nvSpPr>
        <dsp:cNvPr id="0" name=""/>
        <dsp:cNvSpPr/>
      </dsp:nvSpPr>
      <dsp:spPr>
        <a:xfrm>
          <a:off x="1799537" y="854248"/>
          <a:ext cx="5432674" cy="5432674"/>
        </a:xfrm>
        <a:prstGeom prst="blockArc">
          <a:avLst>
            <a:gd name="adj1" fmla="val 20451927"/>
            <a:gd name="adj2" fmla="val 3149235"/>
            <a:gd name="adj3" fmla="val 4639"/>
          </a:avLst>
        </a:prstGeom>
        <a:noFill/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DF2AC-9F0F-4A04-98A9-FCA8B00E0F6D}">
      <dsp:nvSpPr>
        <dsp:cNvPr id="0" name=""/>
        <dsp:cNvSpPr/>
      </dsp:nvSpPr>
      <dsp:spPr>
        <a:xfrm>
          <a:off x="1785075" y="811388"/>
          <a:ext cx="5432674" cy="5432674"/>
        </a:xfrm>
        <a:prstGeom prst="blockArc">
          <a:avLst>
            <a:gd name="adj1" fmla="val 16291466"/>
            <a:gd name="adj2" fmla="val 20510534"/>
            <a:gd name="adj3" fmla="val 4639"/>
          </a:avLst>
        </a:prstGeom>
        <a:noFill/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1DF98-5DCE-4908-8ECE-BEA24059DA5B}">
      <dsp:nvSpPr>
        <dsp:cNvPr id="0" name=""/>
        <dsp:cNvSpPr/>
      </dsp:nvSpPr>
      <dsp:spPr>
        <a:xfrm>
          <a:off x="3321843" y="2278509"/>
          <a:ext cx="2500312" cy="2500312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  <a:sp3d extrusionH="28000" prstMaterial="matte"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rgbClr val="FF0000"/>
              </a:solidFill>
            </a:rPr>
            <a:t>Факторы движения и здоровья</a:t>
          </a:r>
          <a:endParaRPr lang="ru-RU" sz="3100" kern="1200" dirty="0">
            <a:solidFill>
              <a:srgbClr val="FF0000"/>
            </a:solidFill>
          </a:endParaRPr>
        </a:p>
      </dsp:txBody>
      <dsp:txXfrm>
        <a:off x="3321843" y="2278509"/>
        <a:ext cx="2500312" cy="2500312"/>
      </dsp:txXfrm>
    </dsp:sp>
    <dsp:sp modelId="{8E39D9D4-6984-4B22-BA85-8964648B8C33}">
      <dsp:nvSpPr>
        <dsp:cNvPr id="0" name=""/>
        <dsp:cNvSpPr/>
      </dsp:nvSpPr>
      <dsp:spPr>
        <a:xfrm>
          <a:off x="3696890" y="226"/>
          <a:ext cx="1750218" cy="175021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C000"/>
              </a:solidFill>
            </a:rPr>
            <a:t>Гигиена одежды и </a:t>
          </a:r>
          <a:r>
            <a:rPr lang="ru-RU" sz="2000" kern="1200" dirty="0" smtClean="0">
              <a:solidFill>
                <a:srgbClr val="FFC000"/>
              </a:solidFill>
            </a:rPr>
            <a:t>помещения</a:t>
          </a:r>
          <a:endParaRPr lang="ru-RU" sz="2000" kern="1200" dirty="0">
            <a:solidFill>
              <a:srgbClr val="FFC000"/>
            </a:solidFill>
          </a:endParaRPr>
        </a:p>
      </dsp:txBody>
      <dsp:txXfrm>
        <a:off x="3696890" y="226"/>
        <a:ext cx="1750218" cy="1750218"/>
      </dsp:txXfrm>
    </dsp:sp>
    <dsp:sp modelId="{1FE8EDE7-CE22-47D4-969E-05130E60A6D5}">
      <dsp:nvSpPr>
        <dsp:cNvPr id="0" name=""/>
        <dsp:cNvSpPr/>
      </dsp:nvSpPr>
      <dsp:spPr>
        <a:xfrm>
          <a:off x="6147502" y="1825747"/>
          <a:ext cx="1750218" cy="175021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C000"/>
              </a:solidFill>
            </a:rPr>
            <a:t>Физическое </a:t>
          </a:r>
          <a:r>
            <a:rPr lang="ru-RU" sz="2400" kern="1200" dirty="0" smtClean="0">
              <a:solidFill>
                <a:srgbClr val="FFC000"/>
              </a:solidFill>
            </a:rPr>
            <a:t>развитие</a:t>
          </a:r>
          <a:endParaRPr lang="ru-RU" sz="2400" kern="1200" dirty="0">
            <a:solidFill>
              <a:srgbClr val="FFC000"/>
            </a:solidFill>
          </a:endParaRPr>
        </a:p>
      </dsp:txBody>
      <dsp:txXfrm>
        <a:off x="6147502" y="1825747"/>
        <a:ext cx="1750218" cy="1750218"/>
      </dsp:txXfrm>
    </dsp:sp>
    <dsp:sp modelId="{59CE8A96-8218-42C1-B804-BC258907B78A}">
      <dsp:nvSpPr>
        <dsp:cNvPr id="0" name=""/>
        <dsp:cNvSpPr/>
      </dsp:nvSpPr>
      <dsp:spPr>
        <a:xfrm>
          <a:off x="5256478" y="4800144"/>
          <a:ext cx="1750218" cy="175021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C000"/>
              </a:solidFill>
            </a:rPr>
            <a:t>Правильное питание</a:t>
          </a:r>
          <a:endParaRPr lang="ru-RU" sz="2400" kern="1200" dirty="0">
            <a:solidFill>
              <a:srgbClr val="FFC000"/>
            </a:solidFill>
          </a:endParaRPr>
        </a:p>
      </dsp:txBody>
      <dsp:txXfrm>
        <a:off x="5256478" y="4800144"/>
        <a:ext cx="1750218" cy="1750218"/>
      </dsp:txXfrm>
    </dsp:sp>
    <dsp:sp modelId="{A16F3A47-24A3-4200-BFEC-966C9E6D4C8D}">
      <dsp:nvSpPr>
        <dsp:cNvPr id="0" name=""/>
        <dsp:cNvSpPr/>
      </dsp:nvSpPr>
      <dsp:spPr>
        <a:xfrm>
          <a:off x="2137302" y="4800144"/>
          <a:ext cx="1750218" cy="175021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C000"/>
              </a:solidFill>
            </a:rPr>
            <a:t>Соблюдение режима дня</a:t>
          </a:r>
          <a:endParaRPr lang="ru-RU" sz="2400" kern="1200" dirty="0">
            <a:solidFill>
              <a:srgbClr val="FFC000"/>
            </a:solidFill>
          </a:endParaRPr>
        </a:p>
      </dsp:txBody>
      <dsp:txXfrm>
        <a:off x="2137302" y="4800144"/>
        <a:ext cx="1750218" cy="1750218"/>
      </dsp:txXfrm>
    </dsp:sp>
    <dsp:sp modelId="{AC32ACF8-E10C-4F53-9BFE-6994A080EE18}">
      <dsp:nvSpPr>
        <dsp:cNvPr id="0" name=""/>
        <dsp:cNvSpPr/>
      </dsp:nvSpPr>
      <dsp:spPr>
        <a:xfrm>
          <a:off x="1269541" y="1895192"/>
          <a:ext cx="1750218" cy="175021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C000"/>
              </a:solidFill>
            </a:rPr>
            <a:t>Свежий </a:t>
          </a:r>
          <a:r>
            <a:rPr lang="ru-RU" sz="2400" kern="1200" dirty="0" smtClean="0">
              <a:solidFill>
                <a:srgbClr val="FFC000"/>
              </a:solidFill>
            </a:rPr>
            <a:t>воздух</a:t>
          </a:r>
          <a:endParaRPr lang="ru-RU" sz="2400" kern="1200" dirty="0"/>
        </a:p>
      </dsp:txBody>
      <dsp:txXfrm>
        <a:off x="1269541" y="1895192"/>
        <a:ext cx="1750218" cy="1750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858180" cy="1470025"/>
          </a:xfrm>
        </p:spPr>
        <p:txBody>
          <a:bodyPr/>
          <a:lstStyle>
            <a:lvl1pPr>
              <a:defRPr baseline="0">
                <a:ea typeface="+mj-ea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8001056" cy="6429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ln w="1905">
            <a:solidFill>
              <a:schemeClr val="bg1">
                <a:lumMod val="95000"/>
              </a:schemeClr>
            </a:solidFill>
          </a:ln>
          <a:solidFill>
            <a:srgbClr val="00339A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48322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483226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48322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hyperlink" Target="http://metodisty.ru/user_upload/05_2011/thumbs/1304924178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hyperlink" Target="http://metodisty.ru/user_upload/05_2011/thumbs/1304924217.jpg" TargetMode="External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проект здоровья\samerf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8104" y="0"/>
            <a:ext cx="979734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188640"/>
            <a:ext cx="655272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МАДОУ ЦРР </a:t>
            </a:r>
            <a:r>
              <a:rPr lang="ru-RU" sz="2400" b="1" dirty="0" err="1" smtClean="0">
                <a:solidFill>
                  <a:srgbClr val="FF0000"/>
                </a:solidFill>
              </a:rPr>
              <a:t>д\с</a:t>
            </a:r>
            <a:r>
              <a:rPr lang="ru-RU" sz="2400" b="1" dirty="0" smtClean="0">
                <a:solidFill>
                  <a:srgbClr val="FF0000"/>
                </a:solidFill>
              </a:rPr>
              <a:t> №167 корпус 3 г.Тюмень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9172" y="1916832"/>
            <a:ext cx="845776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Проект средней группы 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«Мечтатели»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«Движение и здоровье».</a:t>
            </a:r>
          </a:p>
          <a:p>
            <a:pPr algn="ctr"/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4581128"/>
            <a:ext cx="640871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Воспитатель: Рыбчинчук Татьяна Сергеевна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Пальчиковая гимнастика</a:t>
            </a:r>
            <a:endParaRPr lang="ru-RU" dirty="0"/>
          </a:p>
        </p:txBody>
      </p:sp>
      <p:pic>
        <p:nvPicPr>
          <p:cNvPr id="27650" name="Picture 2" descr="C:\Users\Татьяна\Desktop\фз\пальчиковая гимнастика\DSCN35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645024"/>
            <a:ext cx="3816424" cy="2862318"/>
          </a:xfrm>
          <a:prstGeom prst="rect">
            <a:avLst/>
          </a:prstGeom>
          <a:noFill/>
        </p:spPr>
      </p:pic>
      <p:pic>
        <p:nvPicPr>
          <p:cNvPr id="27651" name="Picture 3" descr="C:\Users\Татьяна\Desktop\фз\пальчиковая гимнастика\DSCN35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80728"/>
            <a:ext cx="3462536" cy="2596902"/>
          </a:xfrm>
          <a:prstGeom prst="rect">
            <a:avLst/>
          </a:prstGeom>
          <a:noFill/>
        </p:spPr>
      </p:pic>
      <p:pic>
        <p:nvPicPr>
          <p:cNvPr id="27652" name="Picture 4" descr="C:\Users\Татьяна\Desktop\фз\пальчиковая гимнастика\DSCN3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2448272" cy="3264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Дыхательная гимнастика</a:t>
            </a:r>
            <a:endParaRPr lang="ru-RU" dirty="0"/>
          </a:p>
        </p:txBody>
      </p:sp>
      <p:pic>
        <p:nvPicPr>
          <p:cNvPr id="28674" name="Picture 2" descr="C:\Users\Татьяна\Desktop\фз\дыхательная гимнастика\DSCN3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200800" cy="5400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Подвижные игры</a:t>
            </a:r>
            <a:endParaRPr lang="ru-RU" dirty="0"/>
          </a:p>
        </p:txBody>
      </p:sp>
      <p:pic>
        <p:nvPicPr>
          <p:cNvPr id="30722" name="Picture 2" descr="C:\Users\Татьяна\Desktop\фз\Новая папка\DSCN36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248472" cy="4176464"/>
          </a:xfrm>
          <a:prstGeom prst="rect">
            <a:avLst/>
          </a:prstGeom>
          <a:noFill/>
        </p:spPr>
      </p:pic>
      <p:pic>
        <p:nvPicPr>
          <p:cNvPr id="30723" name="Picture 3" descr="C:\Users\Татьяна\Desktop\фз\Новая папка\DSCN36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6712"/>
            <a:ext cx="4464496" cy="41764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31640" y="5301208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Игра «Попади в цель»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Боулинг </a:t>
            </a:r>
            <a:endParaRPr lang="ru-RU" dirty="0"/>
          </a:p>
        </p:txBody>
      </p:sp>
      <p:pic>
        <p:nvPicPr>
          <p:cNvPr id="33794" name="Picture 2" descr="C:\Users\Татьяна\Desktop\фз\подвижные игры в группе\DSCN36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33795" name="Picture 3" descr="C:\Users\Татьяна\Desktop\фз\подвижные игры в группе\DSCN36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Профилактика плоскостопия </a:t>
            </a:r>
            <a:endParaRPr lang="ru-RU" dirty="0"/>
          </a:p>
        </p:txBody>
      </p:sp>
      <p:pic>
        <p:nvPicPr>
          <p:cNvPr id="29698" name="Picture 2" descr="C:\Users\Татьяна\Desktop\фз\Новая папка\DSCN36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29699" name="Picture 3" descr="C:\Users\Татьяна\Desktop\фз\Новая папка\DSCN36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«Кто быстрей»</a:t>
            </a:r>
            <a:endParaRPr lang="ru-RU" dirty="0"/>
          </a:p>
        </p:txBody>
      </p:sp>
      <p:pic>
        <p:nvPicPr>
          <p:cNvPr id="34818" name="Picture 2" descr="C:\Users\Татьяна\Desktop\фз\подвижные игры в группе\DSCN3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42746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«Кошки мышки»</a:t>
            </a:r>
            <a:endParaRPr lang="ru-RU" dirty="0"/>
          </a:p>
        </p:txBody>
      </p:sp>
      <p:pic>
        <p:nvPicPr>
          <p:cNvPr id="38914" name="Picture 2" descr="C:\Users\Татьяна\Desktop\фз\подвижные игры в группе\DSCN35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38915" name="Picture 3" descr="C:\Users\Татьяна\Desktop\фз\подвижные игры в группе\yUKv9VrYNM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Малоподвижная игра на развитие слуха «Водяной» («Ау»)</a:t>
            </a:r>
            <a:endParaRPr lang="ru-RU" dirty="0"/>
          </a:p>
        </p:txBody>
      </p:sp>
      <p:pic>
        <p:nvPicPr>
          <p:cNvPr id="39938" name="Picture 2" descr="C:\Users\Татьяна\Desktop\фз\подвижные игры в группе\DSCN3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5856651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Личная гигиена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/>
              <a:t>«Чтобы быть здоровым, сильным</a:t>
            </a:r>
            <a:br>
              <a:rPr lang="ru-RU" sz="2800" dirty="0" smtClean="0"/>
            </a:br>
            <a:r>
              <a:rPr lang="ru-RU" sz="2800" dirty="0" smtClean="0"/>
              <a:t>Мой лицо и руки с мылом!»</a:t>
            </a:r>
            <a:endParaRPr lang="ru-RU" sz="2800" dirty="0"/>
          </a:p>
        </p:txBody>
      </p:sp>
      <p:pic>
        <p:nvPicPr>
          <p:cNvPr id="3074" name="Picture 2" descr="C:\Users\Татьяна\Desktop\зарядка умывание\IMG_20151112_080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3394472" cy="4525963"/>
          </a:xfrm>
          <a:prstGeom prst="rect">
            <a:avLst/>
          </a:prstGeom>
          <a:noFill/>
        </p:spPr>
      </p:pic>
      <p:pic>
        <p:nvPicPr>
          <p:cNvPr id="3076" name="Picture 4" descr="https://encrypted-tbn2.gstatic.com/images?q=tbn:ANd9GcStdwWuspwEM8B_hPwlq6TAtzEdkOaW-sBGsqHJrIXKGbOBK0AQ7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20888"/>
            <a:ext cx="3693889" cy="2353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Гигиена одежды и помещения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Татьяна\Desktop\фото\фото детский сад\для презинтации\Новая папка\DSCN3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3394472" cy="45259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55976" y="1700808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Одежда ребенка в группе легкая, не стесняющая движения.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 группе производится профилактические мероприятия: соблюдение режима дня, влажная уборка, сквозное проветривание, </a:t>
            </a:r>
            <a:r>
              <a:rPr lang="ru-RU" dirty="0" err="1" smtClean="0"/>
              <a:t>кварцевание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10942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99792" y="162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</a:rPr>
              <a:t>Фотография детей групповая с атрибутами в спорт зале круглая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3728" y="59492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3573016"/>
            <a:ext cx="766834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Физическое развитие – </a:t>
            </a:r>
          </a:p>
          <a:p>
            <a:pPr algn="r"/>
            <a:r>
              <a:rPr lang="ru-RU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это здоровье, </a:t>
            </a:r>
          </a:p>
          <a:p>
            <a:pPr algn="r"/>
            <a:r>
              <a:rPr lang="ru-RU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движение – это </a:t>
            </a:r>
            <a:r>
              <a:rPr lang="ru-RU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жизнь</a:t>
            </a:r>
            <a:r>
              <a:rPr lang="ru-RU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</a:p>
          <a:p>
            <a:pPr algn="r"/>
            <a:r>
              <a:rPr lang="ru-RU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 здоровая жизнь – это </a:t>
            </a:r>
            <a:r>
              <a:rPr lang="ru-RU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счастье</a:t>
            </a:r>
            <a:r>
              <a:rPr lang="ru-RU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r>
              <a:rPr lang="ru-RU" sz="40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ru-RU" sz="40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7" name="Picture 3" descr="C:\Users\Татьяна\Desktop\февраль фото\IMG_20160208_102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0"/>
            <a:ext cx="5869110" cy="3662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Закаливание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484784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В группе используются разные методы закаливания, такие как: </a:t>
            </a:r>
            <a:r>
              <a:rPr lang="ru-RU" sz="2800" dirty="0" err="1" smtClean="0">
                <a:solidFill>
                  <a:srgbClr val="002060"/>
                </a:solidFill>
              </a:rPr>
              <a:t>босохождение</a:t>
            </a:r>
            <a:r>
              <a:rPr lang="ru-RU" sz="2800" dirty="0" smtClean="0">
                <a:solidFill>
                  <a:srgbClr val="002060"/>
                </a:solidFill>
              </a:rPr>
              <a:t>, закаливание ротоглотки (полоскание), ножные ванны, закаливание солнечными лучами (в летний период), игры с водой и др.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1" name="Picture 4" descr="C:\Users\Татьяна\Desktop\фз\бодрящая гимнастика, закаливание\image-9d0e6aeb646510da806097defbe1730fca4c3b12f560f3ada2323f1710c6eb11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259566" y="2869226"/>
            <a:ext cx="254231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Рациональный режим дня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7740352" cy="4525963"/>
          </a:xfrm>
        </p:spPr>
        <p:txBody>
          <a:bodyPr/>
          <a:lstStyle/>
          <a:p>
            <a:pPr marL="360000" indent="0">
              <a:spcBef>
                <a:spcPts val="0"/>
              </a:spcBef>
              <a:buNone/>
            </a:pPr>
            <a:r>
              <a:rPr lang="ru-RU" sz="2000" dirty="0" smtClean="0"/>
              <a:t>Режим дня подразумевает особое распределение времени и чередование различных видов деятельности в течение дня. Соблюдение режима дает возможность наладить функционирование всех органов и систем, облегчить процесс обучения, сделать процессы работы и восстановления организма наиболее эффективными. Именно поэтому режим дня становится основой формирования здоровья с самых первых дней жизни.</a:t>
            </a:r>
          </a:p>
          <a:p>
            <a:pPr marL="360000" indent="0">
              <a:spcBef>
                <a:spcPts val="0"/>
              </a:spcBef>
              <a:buNone/>
            </a:pPr>
            <a:endParaRPr lang="ru-RU" sz="2000" b="1" i="1" dirty="0" smtClean="0"/>
          </a:p>
          <a:p>
            <a:pPr marL="360000" indent="0">
              <a:spcBef>
                <a:spcPts val="0"/>
              </a:spcBef>
              <a:buNone/>
            </a:pPr>
            <a:r>
              <a:rPr lang="ru-RU" sz="2000" b="1" i="1" dirty="0" smtClean="0"/>
              <a:t>На чем должны строиться режимные мероприятия детей дошкольного возраста?</a:t>
            </a:r>
          </a:p>
          <a:p>
            <a:pPr marL="360000" indent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dirty="0" smtClean="0"/>
              <a:t> На полноценном удовлетворении потребностей организма ребенка (сон, питание, движение, общение и т.п.).</a:t>
            </a:r>
          </a:p>
          <a:p>
            <a:pPr marL="360000" indent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dirty="0" smtClean="0"/>
              <a:t> На рациональном уходе, в том числе обеспечении чистоты.</a:t>
            </a:r>
          </a:p>
          <a:p>
            <a:pPr marL="360000" indent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dirty="0" smtClean="0"/>
              <a:t> На вовлечении ребенка в трудовые процессы.</a:t>
            </a:r>
          </a:p>
          <a:p>
            <a:pPr marL="360000" indent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dirty="0" smtClean="0"/>
              <a:t> На формировании общепринятых гигиенических навыков.</a:t>
            </a:r>
          </a:p>
          <a:p>
            <a:pPr marL="360000" indent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dirty="0" smtClean="0"/>
              <a:t>На эмоциональном благополучии и общении.</a:t>
            </a:r>
          </a:p>
          <a:p>
            <a:pPr marL="360000" indent="0">
              <a:spcBef>
                <a:spcPts val="0"/>
              </a:spcBef>
              <a:buFont typeface="Arial" pitchFamily="34" charset="0"/>
              <a:buChar char="•"/>
            </a:pPr>
            <a:r>
              <a:rPr lang="ru-RU" sz="2000" dirty="0" smtClean="0"/>
              <a:t>На учете индивидуальных особенностей ребенка.</a:t>
            </a:r>
          </a:p>
          <a:p>
            <a:endParaRPr lang="ru-RU" sz="1600" dirty="0"/>
          </a:p>
        </p:txBody>
      </p:sp>
      <p:pic>
        <p:nvPicPr>
          <p:cNvPr id="6" name="Рисунок 5" descr="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5176" y="5085184"/>
            <a:ext cx="2208824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Картинка 65 из 2867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63"/>
            <a:ext cx="17145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1763688" y="4653136"/>
            <a:ext cx="7072307" cy="1881186"/>
            <a:chOff x="2071670" y="4714884"/>
            <a:chExt cx="7072330" cy="1881198"/>
          </a:xfrm>
        </p:grpSpPr>
        <p:pic>
          <p:nvPicPr>
            <p:cNvPr id="15366" name="Picture 2" descr="Картинка 56 из 28669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71670" y="4714884"/>
              <a:ext cx="1714512" cy="1881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Picture 2" descr="Картинка 56 из 28669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29520" y="4857760"/>
              <a:ext cx="1714480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4" descr="Картинка 65 из 2867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15008" y="4786322"/>
              <a:ext cx="1571636" cy="1809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5" name="WordArt 4"/>
          <p:cNvSpPr>
            <a:spLocks noChangeArrowheads="1" noChangeShapeType="1" noTextEdit="1"/>
          </p:cNvSpPr>
          <p:nvPr/>
        </p:nvSpPr>
        <p:spPr bwMode="auto">
          <a:xfrm rot="427607">
            <a:off x="1938477" y="552526"/>
            <a:ext cx="4754562" cy="7921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режим дня</a:t>
            </a:r>
          </a:p>
        </p:txBody>
      </p:sp>
      <p:pic>
        <p:nvPicPr>
          <p:cNvPr id="26626" name="Picture 2" descr="http://www.baby-study.ru/wp-content/uploads/2012/07/62-300x2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1700808"/>
            <a:ext cx="1880016" cy="1656184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763688" y="335699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Самостоятельные </a:t>
            </a:r>
          </a:p>
          <a:p>
            <a:pPr algn="ctr"/>
            <a:r>
              <a:rPr lang="ru-RU" sz="1200" b="1" dirty="0" smtClean="0"/>
              <a:t>игры</a:t>
            </a:r>
            <a:endParaRPr lang="ru-RU" sz="1200" b="1" dirty="0"/>
          </a:p>
        </p:txBody>
      </p:sp>
      <p:pic>
        <p:nvPicPr>
          <p:cNvPr id="26628" name="Picture 4" descr="http://ds90-orel.ru/files/uploads/images/3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1700808"/>
            <a:ext cx="1841669" cy="1093491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3923928" y="299695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Зарядка, физ.развитие</a:t>
            </a:r>
            <a:endParaRPr lang="ru-RU" sz="1200" b="1" dirty="0"/>
          </a:p>
        </p:txBody>
      </p:sp>
      <p:pic>
        <p:nvPicPr>
          <p:cNvPr id="26630" name="Picture 6" descr="https://encrypted-tbn2.gstatic.com/images?q=tbn:ANd9GcQkKblt-FTA8R8MccKbQ2znI8qFBI5Wm8PyJlC2n1GyjmJnrVB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4797152"/>
            <a:ext cx="1491521" cy="917859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923928" y="594928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развитие</a:t>
            </a:r>
            <a:endParaRPr lang="ru-RU" sz="1200" b="1" dirty="0"/>
          </a:p>
        </p:txBody>
      </p:sp>
      <p:pic>
        <p:nvPicPr>
          <p:cNvPr id="26632" name="Picture 8" descr="http://madou15.dou.tomsk.ru/wp-content/uploads/2014/01/kg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653137"/>
            <a:ext cx="1224136" cy="1532618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179512" y="6237312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гигиена</a:t>
            </a:r>
            <a:endParaRPr lang="ru-RU" sz="1200" b="1" dirty="0"/>
          </a:p>
        </p:txBody>
      </p:sp>
      <p:pic>
        <p:nvPicPr>
          <p:cNvPr id="26634" name="Picture 10" descr="http://pin-gvin.my1.ru/img/1apit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2120" y="1700808"/>
            <a:ext cx="3143250" cy="2343151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6228184" y="4149080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Завтрак, обед, полдник. ужин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Правильное питание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Татьяна\Desktop\фз\Хороший аппетит - залог здоровья\IMG_20151106_121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2873292" cy="21549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422108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саду сбалансированное питание, необходимое ребенку</a:t>
            </a:r>
            <a:endParaRPr lang="ru-RU" dirty="0"/>
          </a:p>
        </p:txBody>
      </p:sp>
      <p:pic>
        <p:nvPicPr>
          <p:cNvPr id="2053" name="Picture 5" descr="C:\Users\Татьяна\Desktop\фз\Хороший аппетит - залог здоровья\vz-DOTAWy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105098"/>
            <a:ext cx="4275386" cy="320521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067944" y="242088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Используется игровая мотивация, чтоб ребенок не ходил голодным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352928" cy="63408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СВЕЖИЙ ВОЗДУХ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Игры </a:t>
            </a:r>
            <a:r>
              <a:rPr lang="ru-RU" sz="2400" dirty="0" smtClean="0"/>
              <a:t>по физическому развитию  на прогулке в теплое время года</a:t>
            </a:r>
            <a:endParaRPr lang="ru-RU" sz="2400" dirty="0"/>
          </a:p>
        </p:txBody>
      </p:sp>
      <p:pic>
        <p:nvPicPr>
          <p:cNvPr id="43010" name="Picture 2" descr="C:\Users\Татьяна\Desktop\фз\летние оздоровительные игры\Игры с крупой и песком\aeOvnqrD8c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80728"/>
            <a:ext cx="3915346" cy="3096344"/>
          </a:xfrm>
          <a:prstGeom prst="rect">
            <a:avLst/>
          </a:prstGeom>
          <a:noFill/>
        </p:spPr>
      </p:pic>
      <p:pic>
        <p:nvPicPr>
          <p:cNvPr id="43012" name="Picture 4" descr="C:\Users\Татьяна\Desktop\фз\подвижные игры на прогулке\AZjuIIkVI4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2304256" cy="3071811"/>
          </a:xfrm>
          <a:prstGeom prst="rect">
            <a:avLst/>
          </a:prstGeom>
          <a:noFill/>
        </p:spPr>
      </p:pic>
      <p:pic>
        <p:nvPicPr>
          <p:cNvPr id="43013" name="Picture 5" descr="C:\Users\Татьяна\Desktop\фз\подвижные игры на прогулке\P1020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077072"/>
            <a:ext cx="3312369" cy="2484277"/>
          </a:xfrm>
          <a:prstGeom prst="rect">
            <a:avLst/>
          </a:prstGeom>
          <a:noFill/>
        </p:spPr>
      </p:pic>
      <p:pic>
        <p:nvPicPr>
          <p:cNvPr id="43014" name="Picture 6" descr="C:\Users\Татьяна\Desktop\фз\подвижные игры на прогулке\TEtVkmjGer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980729"/>
            <a:ext cx="2424335" cy="3096344"/>
          </a:xfrm>
          <a:prstGeom prst="rect">
            <a:avLst/>
          </a:prstGeom>
          <a:noFill/>
        </p:spPr>
      </p:pic>
      <p:pic>
        <p:nvPicPr>
          <p:cNvPr id="43015" name="Picture 7" descr="C:\Users\Татьяна\Desktop\фз\летние оздоровительные игры\Игры с крупой и песком\nj3RClgBen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059049"/>
            <a:ext cx="3384376" cy="2537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Игры с водой</a:t>
            </a:r>
            <a:endParaRPr lang="ru-RU" dirty="0"/>
          </a:p>
        </p:txBody>
      </p:sp>
      <p:pic>
        <p:nvPicPr>
          <p:cNvPr id="23554" name="Picture 2" descr="C:\Users\Татьяна\Desktop\фз\игры с водой\IoKyUPSfq-Q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851920" cy="2887747"/>
          </a:xfrm>
          <a:prstGeom prst="rect">
            <a:avLst/>
          </a:prstGeom>
          <a:noFill/>
        </p:spPr>
      </p:pic>
      <p:pic>
        <p:nvPicPr>
          <p:cNvPr id="23555" name="Picture 3" descr="C:\Users\Татьяна\Desktop\фз\летние оздоровительные игры\Закаливающие игры с водой\8CJ4VIefyGQ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908720"/>
            <a:ext cx="3842014" cy="2880320"/>
          </a:xfrm>
          <a:prstGeom prst="rect">
            <a:avLst/>
          </a:prstGeom>
          <a:noFill/>
        </p:spPr>
      </p:pic>
      <p:pic>
        <p:nvPicPr>
          <p:cNvPr id="23556" name="Picture 4" descr="C:\Users\Татьяна\Desktop\фз\летние оздоровительные игры\Закаливающие игры с водой\P1020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3888432" cy="2916324"/>
          </a:xfrm>
          <a:prstGeom prst="rect">
            <a:avLst/>
          </a:prstGeom>
          <a:noFill/>
        </p:spPr>
      </p:pic>
      <p:pic>
        <p:nvPicPr>
          <p:cNvPr id="23557" name="Picture 5" descr="C:\Users\Татьяна\Desktop\фз\летние оздоровительные игры\Закаливающие игры с водой\UQRRWLvIy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717033"/>
            <a:ext cx="3744416" cy="280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  Зарядка и физкультура в летнее время проводится на улице</a:t>
            </a:r>
            <a:endParaRPr lang="ru-RU" sz="2800" dirty="0"/>
          </a:p>
        </p:txBody>
      </p:sp>
      <p:pic>
        <p:nvPicPr>
          <p:cNvPr id="25602" name="Picture 2" descr="C:\Users\Татьяна\Desktop\фз\летние оздоровительные игры\Зарядка на прогулке летом\6O8ID6LtWp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25603" name="Picture 3" descr="C:\Users\Татьяна\Desktop\фото\портфолио фото\насекомые\P10205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77809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Игры по физическому развитию  на прогулке в холодное время года</a:t>
            </a:r>
            <a:endParaRPr lang="ru-RU" sz="2800" dirty="0"/>
          </a:p>
        </p:txBody>
      </p:sp>
      <p:pic>
        <p:nvPicPr>
          <p:cNvPr id="44034" name="Picture 2" descr="C:\Users\Татьяна\Desktop\фз\подвижные игры на прогулке\IMG_20151106_112930_1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052735"/>
            <a:ext cx="3701102" cy="3505565"/>
          </a:xfrm>
          <a:prstGeom prst="rect">
            <a:avLst/>
          </a:prstGeom>
          <a:noFill/>
        </p:spPr>
      </p:pic>
      <p:pic>
        <p:nvPicPr>
          <p:cNvPr id="44035" name="Picture 3" descr="C:\Users\Татьяна\Desktop\фз\подвижные игры на прогулке\IMG_20151105_102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052736"/>
            <a:ext cx="5045708" cy="3549740"/>
          </a:xfrm>
          <a:prstGeom prst="rect">
            <a:avLst/>
          </a:prstGeom>
          <a:noFill/>
        </p:spPr>
      </p:pic>
      <p:pic>
        <p:nvPicPr>
          <p:cNvPr id="44036" name="Picture 4" descr="C:\Users\Татьяна\Desktop\фз\подвижные игры на прогулке\9zxpG7q8Fo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581128"/>
            <a:ext cx="2843808" cy="2088232"/>
          </a:xfrm>
          <a:prstGeom prst="rect">
            <a:avLst/>
          </a:prstGeom>
          <a:noFill/>
        </p:spPr>
      </p:pic>
      <p:pic>
        <p:nvPicPr>
          <p:cNvPr id="44037" name="Picture 5" descr="C:\Users\Татьяна\Desktop\фз\подвижные игры на прогулке\yDQTYh3dG4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581128"/>
            <a:ext cx="2755280" cy="2066460"/>
          </a:xfrm>
          <a:prstGeom prst="rect">
            <a:avLst/>
          </a:prstGeom>
          <a:noFill/>
        </p:spPr>
      </p:pic>
      <p:pic>
        <p:nvPicPr>
          <p:cNvPr id="44038" name="Picture 6" descr="C:\Users\Татьяна\Desktop\фото\фото детский сад\kB26iLaHM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563103"/>
            <a:ext cx="3168352" cy="2159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s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237" y="188640"/>
            <a:ext cx="9135824" cy="64807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83701" y="188640"/>
            <a:ext cx="49215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Зимние забавы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5058" name="Picture 2" descr="C:\Users\Татьяна\Desktop\для сайта\на сайт январь\зимние забавы и участок мечтатели\IMG_20160115_111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3707903" cy="2780927"/>
          </a:xfrm>
          <a:prstGeom prst="rect">
            <a:avLst/>
          </a:prstGeom>
          <a:noFill/>
        </p:spPr>
      </p:pic>
      <p:pic>
        <p:nvPicPr>
          <p:cNvPr id="45059" name="Picture 3" descr="C:\Users\Татьяна\Desktop\для сайта\на сайт январь\зимние забавы и участок мечтатели\IMG_20160115_111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717032"/>
            <a:ext cx="3672407" cy="2754305"/>
          </a:xfrm>
          <a:prstGeom prst="rect">
            <a:avLst/>
          </a:prstGeom>
          <a:noFill/>
        </p:spPr>
      </p:pic>
      <p:pic>
        <p:nvPicPr>
          <p:cNvPr id="45060" name="Picture 4" descr="C:\Users\Татьяна\Desktop\для сайта\на сайт январь\зимние забавы и участок мечтатели\IMG_20160120_103629 - копия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980728"/>
            <a:ext cx="3507854" cy="4677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643192" cy="692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5679296" y="4245126"/>
            <a:ext cx="2239658" cy="135731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Консультации, семинары-практикумы для родителей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6179362" y="2673490"/>
            <a:ext cx="2071687" cy="135731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Родительские собрания, круглые столы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3500445" y="4970336"/>
            <a:ext cx="2250273" cy="135731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Проведение досугов с участием родителей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1150202" y="4102250"/>
            <a:ext cx="2385940" cy="13573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Индивидуальные консультации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892950" y="2530614"/>
            <a:ext cx="2345484" cy="13573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Анкетирование, тестирование родителей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>
            <a:off x="1294218" y="1030416"/>
            <a:ext cx="2241924" cy="13573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Открытые показы физкультурных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занятий</a:t>
            </a:r>
            <a:endParaRPr lang="ru-RU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8" name="Овал 37"/>
          <p:cNvSpPr/>
          <p:nvPr/>
        </p:nvSpPr>
        <p:spPr>
          <a:xfrm>
            <a:off x="3563888" y="764704"/>
            <a:ext cx="2214592" cy="13573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Оформление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наглядного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материала по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физическому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воспитанию</a:t>
            </a:r>
          </a:p>
        </p:txBody>
      </p:sp>
      <p:sp>
        <p:nvSpPr>
          <p:cNvPr id="39" name="Овал 38"/>
          <p:cNvSpPr/>
          <p:nvPr/>
        </p:nvSpPr>
        <p:spPr>
          <a:xfrm>
            <a:off x="5750734" y="1173292"/>
            <a:ext cx="2071687" cy="13573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Спортивные праздники 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участием родителей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0" name="Овал 39"/>
          <p:cNvSpPr/>
          <p:nvPr/>
        </p:nvSpPr>
        <p:spPr>
          <a:xfrm>
            <a:off x="3275856" y="2348880"/>
            <a:ext cx="2664296" cy="221456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Формы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взаимодействия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с родителями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по физическому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воспитанию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onstruktor_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86438"/>
            <a:ext cx="9144000" cy="3070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5088" y="476672"/>
            <a:ext cx="8208912" cy="33547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Цель: </a:t>
            </a:r>
            <a:r>
              <a:rPr lang="ru-RU" sz="2000" dirty="0" smtClean="0">
                <a:solidFill>
                  <a:srgbClr val="002060"/>
                </a:solidFill>
              </a:rPr>
              <a:t>Приобщать детей к здоровому образу жизни через удовлетворение их  естественных потребностей в движении, познании и общении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Задачи: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Знакомить с разными видами спорта, формируя представления о безопасном поведении людей во время игры.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Расширять представления о здоровье и здоровом образе жизни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Во всех формах организации двигательной деятельности развивать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у детей организованность, самостоятельность, инициативность, умение поддерживать дружеские взаимоотношения со сверстниками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Работа с родителями:</a:t>
            </a:r>
            <a:endParaRPr lang="ru-RU" dirty="0"/>
          </a:p>
        </p:txBody>
      </p:sp>
      <p:pic>
        <p:nvPicPr>
          <p:cNvPr id="45058" name="Picture 2" descr="C:\Users\Татьяна\Desktop\фото\фото детский сад\фото с мамой\Лиана и Ярик\6NHgnaV1kO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2070230" cy="2760307"/>
          </a:xfrm>
          <a:prstGeom prst="rect">
            <a:avLst/>
          </a:prstGeom>
          <a:noFill/>
        </p:spPr>
      </p:pic>
      <p:pic>
        <p:nvPicPr>
          <p:cNvPr id="45059" name="Picture 3" descr="C:\Users\Татьяна\Desktop\unIp7l1qIo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2016224" cy="2575903"/>
          </a:xfrm>
          <a:prstGeom prst="rect">
            <a:avLst/>
          </a:prstGeom>
          <a:noFill/>
        </p:spPr>
      </p:pic>
      <p:pic>
        <p:nvPicPr>
          <p:cNvPr id="4097" name="Picture 1" descr="C:\Users\Татьяна\Desktop\для сайта\на сайт январь\родители зимзабавы сайт\BBCPT_uYs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861048"/>
            <a:ext cx="4283968" cy="2410064"/>
          </a:xfrm>
          <a:prstGeom prst="rect">
            <a:avLst/>
          </a:prstGeom>
          <a:noFill/>
        </p:spPr>
      </p:pic>
      <p:pic>
        <p:nvPicPr>
          <p:cNvPr id="4098" name="Picture 2" descr="C:\Users\Татьяна\Desktop\для сайта\на сайт январь\родители зимзабавы сайт\ByF5e-IXqz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124744"/>
            <a:ext cx="4283968" cy="2759968"/>
          </a:xfrm>
          <a:prstGeom prst="rect">
            <a:avLst/>
          </a:prstGeom>
          <a:noFill/>
        </p:spPr>
      </p:pic>
      <p:pic>
        <p:nvPicPr>
          <p:cNvPr id="4099" name="Picture 3" descr="C:\Users\Татьяна\Desktop\для сайта\на сайт январь\родители зимзабавы сайт\RjwXcWCOwd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1124744"/>
            <a:ext cx="2520279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с родителями в </a:t>
            </a:r>
            <a:r>
              <a:rPr lang="ru-RU" dirty="0" err="1" smtClean="0"/>
              <a:t>доу</a:t>
            </a:r>
            <a:endParaRPr lang="ru-RU" dirty="0"/>
          </a:p>
        </p:txBody>
      </p:sp>
      <p:pic>
        <p:nvPicPr>
          <p:cNvPr id="1026" name="Picture 2" descr="C:\Users\Татьяна\Desktop\для сайта\день мамы флешмоб\более менее\DSCN41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764704"/>
            <a:ext cx="3822576" cy="2758920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для сайта\день мамы флешмоб\более менее\DSCN42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501008"/>
            <a:ext cx="3816424" cy="2808312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для сайта\день мамы флешмоб\более менее\DSCN4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3" y="764704"/>
            <a:ext cx="3726415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562074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Наполнение играми физкультурного уголка вместе с родителями</a:t>
            </a:r>
            <a:endParaRPr lang="ru-RU" sz="2800" dirty="0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96752"/>
            <a:ext cx="2962672" cy="283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C:\Users\Татьяна\Desktop\фз\бодрящая гимнастика, закаливание\image-9d0e6aeb646510da806097defbe1730fca4c3b12f560f3ada2323f1710c6eb11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675390" y="3085250"/>
            <a:ext cx="2542318" cy="4525963"/>
          </a:xfrm>
          <a:prstGeom prst="rect">
            <a:avLst/>
          </a:prstGeom>
          <a:noFill/>
        </p:spPr>
      </p:pic>
      <p:pic>
        <p:nvPicPr>
          <p:cNvPr id="40965" name="Picture 5" descr="C:\Users\Татьяна\Desktop\зарядка умывание\IMG_20151112_084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268760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МЕЧТАТЕЛИ\физ ра малышам\памятки по фз\печать для уголка\зимние подвижные игры\-gLiRojf2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071810"/>
            <a:ext cx="4583051" cy="324036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55576" y="404664"/>
            <a:ext cx="79928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Очень хорошо двигательную активность развивают </a:t>
            </a: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подвижные игры,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подобранные по тематике недели.</a:t>
            </a: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удобства и просвещения родителей используются памятки с играми, которые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Можно взять домой и поиграть с ребенком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Физкультурный уголок совместно с родителями</a:t>
            </a:r>
            <a:endParaRPr lang="ru-RU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6275040" cy="46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Зимний участок совместно с родителями</a:t>
            </a:r>
            <a:endParaRPr lang="ru-RU" sz="2800" dirty="0"/>
          </a:p>
        </p:txBody>
      </p:sp>
      <p:pic>
        <p:nvPicPr>
          <p:cNvPr id="46082" name="Picture 2" descr="C:\Users\Татьяна\Desktop\фото\мои детки зима\январь фото дети\IMG_20160115_1416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704523" cy="2808312"/>
          </a:xfrm>
          <a:prstGeom prst="rect">
            <a:avLst/>
          </a:prstGeom>
          <a:noFill/>
        </p:spPr>
      </p:pic>
      <p:pic>
        <p:nvPicPr>
          <p:cNvPr id="46084" name="Picture 4" descr="C:\Users\Татьяна\Desktop\фото\мои детки зима\январь фото дети\IMG_20160115_1803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4038600" cy="3028950"/>
          </a:xfrm>
          <a:prstGeom prst="rect">
            <a:avLst/>
          </a:prstGeom>
          <a:noFill/>
        </p:spPr>
      </p:pic>
      <p:pic>
        <p:nvPicPr>
          <p:cNvPr id="46086" name="Picture 6" descr="C:\Users\Татьяна\Desktop\для сайта\на сайт январь\участок\IMG_20160122_105856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5752" y="3717032"/>
            <a:ext cx="3272711" cy="2016224"/>
          </a:xfrm>
          <a:prstGeom prst="rect">
            <a:avLst/>
          </a:prstGeom>
          <a:noFill/>
        </p:spPr>
      </p:pic>
      <p:pic>
        <p:nvPicPr>
          <p:cNvPr id="46087" name="Picture 7" descr="C:\Users\Татьяна\Desktop\для сайта\на сайт январь\участок\IMG_20160112_112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717032"/>
            <a:ext cx="2808312" cy="2016224"/>
          </a:xfrm>
          <a:prstGeom prst="rect">
            <a:avLst/>
          </a:prstGeom>
          <a:noFill/>
        </p:spPr>
      </p:pic>
      <p:pic>
        <p:nvPicPr>
          <p:cNvPr id="46088" name="Picture 8" descr="C:\Users\Татьяна\Desktop\для сайта\на сайт январь\участок\IMG_20160122_105717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17032"/>
            <a:ext cx="2735288" cy="2051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71448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Результат проекта: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Проект «Движение и здоровье»  разрешил проблему, реализовал поставленные задачи. Родители с огромным желанием приняли участие в зимних забавах, </a:t>
            </a:r>
            <a:r>
              <a:rPr lang="ru-RU" sz="2800" dirty="0" err="1" smtClean="0"/>
              <a:t>флешмобе</a:t>
            </a:r>
            <a:r>
              <a:rPr lang="ru-RU" sz="2800" dirty="0" smtClean="0"/>
              <a:t>, заинтересовались </a:t>
            </a:r>
            <a:r>
              <a:rPr lang="ru-RU" sz="2800" dirty="0" err="1" smtClean="0"/>
              <a:t>физоборудованием</a:t>
            </a:r>
            <a:r>
              <a:rPr lang="ru-RU" sz="2800" dirty="0" smtClean="0"/>
              <a:t>, изготовленного из бросового материала, выразили желание принять участие в его изготовлении для группы и дома и заняли первое место «Лучший физкультурный уголок». Стали победителями в конкурсе «Самый лучший зимний участок». Помогли подготовить материал для сайта детского сада на тему «Зимние забавы родителя и ребенка» (фото с ребенком на тему «Зимние забавы»)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6482" y="2967335"/>
            <a:ext cx="82710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МЫ ЗА ЗДОРОВЫЙ 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ОБРАЗ ЖИЗНИ, А ВЫ???</a:t>
            </a:r>
            <a:endParaRPr lang="ru-RU" sz="5400" b="1" cap="none" spc="300" dirty="0">
              <a:ln w="1143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50" name="Picture 2" descr="C:\Users\Татьяна\Desktop\проект движение и здоровье нов\проект здоровья\5689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556792"/>
            <a:ext cx="2607187" cy="1512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Актуальность: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20"/>
            <a:ext cx="8589640" cy="4669979"/>
          </a:xfrm>
        </p:spPr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В последнее время мы наблюдаем снижение уровня здоровья, увеличение количества ослабленных детей, подверженных быстрому утомлению, увеличение количества неорганизованных детей. Конечно же все родители желают видеть своего ребенка здоровым, сильным, физически развитым и большинство прекрасно понимают, что для нормального роста, развития и крепкого </a:t>
            </a:r>
            <a:r>
              <a:rPr lang="ru-RU" sz="2400" i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здоровья</a:t>
            </a:r>
            <a:r>
              <a:rPr lang="ru-RU" sz="2400" i="1" dirty="0" smtClean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 необходимо </a:t>
            </a:r>
            <a:r>
              <a:rPr lang="ru-RU" sz="2400" i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движение.</a:t>
            </a:r>
          </a:p>
          <a:p>
            <a:pPr marL="0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Поэтому так необходимо поддержать у детей положительное отношение к активному образу жизни,</a:t>
            </a:r>
          </a:p>
          <a:p>
            <a:pPr marL="0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 а в дальнейшем желание сохранять</a:t>
            </a:r>
          </a:p>
          <a:p>
            <a:pPr marL="0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 и укреплять свое здоровье</a:t>
            </a:r>
          </a:p>
        </p:txBody>
      </p:sp>
      <p:pic>
        <p:nvPicPr>
          <p:cNvPr id="7" name="Рисунок 6" descr="119158_prev_9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3645024"/>
            <a:ext cx="2880320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Факторы, влияющие на здоровье и движение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32040" y="6165304"/>
            <a:ext cx="42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Цветок здоровья и движения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Физическое развитие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4578" name="Picture 2" descr="C:\Users\Татьяна\Desktop\зарядка умывание\IMG_20151112_08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4038600" cy="3028950"/>
          </a:xfrm>
          <a:prstGeom prst="rect">
            <a:avLst/>
          </a:prstGeom>
          <a:noFill/>
        </p:spPr>
      </p:pic>
      <p:pic>
        <p:nvPicPr>
          <p:cNvPr id="24579" name="Picture 3" descr="C:\Users\Татьяна\Desktop\зарядка умывание\IMG_20151112_0803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40968"/>
            <a:ext cx="4038600" cy="30289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91680" y="1556792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Здоровье в порядке – спасибо зарядке!!!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Физические упражнения</a:t>
            </a:r>
            <a:endParaRPr lang="ru-RU" dirty="0"/>
          </a:p>
        </p:txBody>
      </p:sp>
      <p:pic>
        <p:nvPicPr>
          <p:cNvPr id="26626" name="Picture 2" descr="C:\Users\Татьяна\Desktop\фз\физические упражнения с погр\DSCN36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923928" cy="2942946"/>
          </a:xfrm>
          <a:prstGeom prst="rect">
            <a:avLst/>
          </a:prstGeom>
          <a:noFill/>
        </p:spPr>
      </p:pic>
      <p:pic>
        <p:nvPicPr>
          <p:cNvPr id="26627" name="Picture 3" descr="C:\Users\Татьяна\Desktop\зарядка умывание\IMG_20151112_1015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789040"/>
            <a:ext cx="3894584" cy="2920938"/>
          </a:xfrm>
          <a:prstGeom prst="rect">
            <a:avLst/>
          </a:prstGeom>
          <a:noFill/>
        </p:spPr>
      </p:pic>
      <p:pic>
        <p:nvPicPr>
          <p:cNvPr id="26628" name="Picture 4" descr="C:\Users\Татьяна\Desktop\фото\фото детский сад\m-bFN_hF0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836712"/>
            <a:ext cx="3888432" cy="2915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Татьяна\Desktop\фз\подвижные игры в группе\DSCN36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416491" cy="33123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508518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Физ. Упр. «Перепрыгни через лужу»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6866" name="Picture 2" descr="C:\Users\Татьяна\Desktop\фз\подвижные игры в группе\DSCN36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1412776"/>
            <a:ext cx="4416491" cy="33123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6016" y="90872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Физ. Упр. «Пройди по змейке»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рук и тела</a:t>
            </a:r>
            <a:endParaRPr lang="ru-RU" dirty="0"/>
          </a:p>
        </p:txBody>
      </p:sp>
      <p:pic>
        <p:nvPicPr>
          <p:cNvPr id="31746" name="Picture 2" descr="C:\Users\Татьяна\Desktop\фз\Новая папка\DSCN36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31747" name="Picture 3" descr="C:\Users\Татьяна\Desktop\фз\массаж\DSCN36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0000007">
  <a:themeElements>
    <a:clrScheme name="Каллиграфия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1301</TotalTime>
  <Words>603</Words>
  <Application>Microsoft Office PowerPoint</Application>
  <PresentationFormat>Экран (4:3)</PresentationFormat>
  <Paragraphs>121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Ppt0000007</vt:lpstr>
      <vt:lpstr>Слайд 1</vt:lpstr>
      <vt:lpstr>Слайд 2</vt:lpstr>
      <vt:lpstr>Слайд 3</vt:lpstr>
      <vt:lpstr>Актуальность:</vt:lpstr>
      <vt:lpstr>Факторы, влияющие на здоровье и движение</vt:lpstr>
      <vt:lpstr>Физическое развитие</vt:lpstr>
      <vt:lpstr>Физические упражнения</vt:lpstr>
      <vt:lpstr>Слайд 8</vt:lpstr>
      <vt:lpstr>Массаж рук и тела</vt:lpstr>
      <vt:lpstr>Пальчиковая гимнастика</vt:lpstr>
      <vt:lpstr>Дыхательная гимнастика</vt:lpstr>
      <vt:lpstr>Подвижные игры</vt:lpstr>
      <vt:lpstr>Боулинг </vt:lpstr>
      <vt:lpstr>Профилактика плоскостопия </vt:lpstr>
      <vt:lpstr>Игра «Кто быстрей»</vt:lpstr>
      <vt:lpstr>Игра «Кошки мышки»</vt:lpstr>
      <vt:lpstr>Малоподвижная игра на развитие слуха «Водяной» («Ау»)</vt:lpstr>
      <vt:lpstr>Личная гигиена «Чтобы быть здоровым, сильным Мой лицо и руки с мылом!»</vt:lpstr>
      <vt:lpstr>Гигиена одежды и помещения</vt:lpstr>
      <vt:lpstr>Закаливание</vt:lpstr>
      <vt:lpstr>Рациональный режим дня</vt:lpstr>
      <vt:lpstr>Слайд 22</vt:lpstr>
      <vt:lpstr>Правильное питание</vt:lpstr>
      <vt:lpstr>СВЕЖИЙ ВОЗДУХ Игры по физическому развитию  на прогулке в теплое время года</vt:lpstr>
      <vt:lpstr>Игры с водой</vt:lpstr>
      <vt:lpstr>  Зарядка и физкультура в летнее время проводится на улице</vt:lpstr>
      <vt:lpstr>Игры по физическому развитию  на прогулке в холодное время года</vt:lpstr>
      <vt:lpstr>Слайд 28</vt:lpstr>
      <vt:lpstr>Работа с родителями</vt:lpstr>
      <vt:lpstr>Работа с родителями:</vt:lpstr>
      <vt:lpstr>Работа с родителями в доу</vt:lpstr>
      <vt:lpstr>Наполнение играми физкультурного уголка вместе с родителями</vt:lpstr>
      <vt:lpstr>Слайд 33</vt:lpstr>
      <vt:lpstr>Физкультурный уголок совместно с родителями</vt:lpstr>
      <vt:lpstr>Зимний участок совместно с родителями</vt:lpstr>
      <vt:lpstr>      Результат проекта: Проект «Движение и здоровье»  разрешил проблему, реализовал поставленные задачи. Родители с огромным желанием приняли участие в зимних забавах, флешмобе, заинтересовались физоборудованием, изготовленного из бросового материала, выразили желание принять участие в его изготовлении для группы и дома и заняли первое место «Лучший физкультурный уголок». Стали победителями в конкурсе «Самый лучший зимний участок». Помогли подготовить материал для сайта детского сада на тему «Зимние забавы родителя и ребенка» (фото с ребенком на тему «Зимние забавы») 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103</cp:revision>
  <dcterms:created xsi:type="dcterms:W3CDTF">2015-11-15T09:39:20Z</dcterms:created>
  <dcterms:modified xsi:type="dcterms:W3CDTF">2016-03-01T15:39:17Z</dcterms:modified>
</cp:coreProperties>
</file>