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7" r:id="rId3"/>
    <p:sldId id="258" r:id="rId4"/>
    <p:sldId id="259" r:id="rId5"/>
    <p:sldId id="29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9" r:id="rId17"/>
    <p:sldId id="282" r:id="rId18"/>
    <p:sldId id="283" r:id="rId19"/>
    <p:sldId id="284" r:id="rId20"/>
    <p:sldId id="285" r:id="rId21"/>
    <p:sldId id="291" r:id="rId22"/>
    <p:sldId id="271" r:id="rId23"/>
    <p:sldId id="272" r:id="rId24"/>
    <p:sldId id="273" r:id="rId25"/>
    <p:sldId id="274" r:id="rId26"/>
    <p:sldId id="287" r:id="rId27"/>
    <p:sldId id="288" r:id="rId28"/>
    <p:sldId id="289" r:id="rId29"/>
    <p:sldId id="290" r:id="rId30"/>
    <p:sldId id="293" r:id="rId31"/>
    <p:sldId id="294" r:id="rId32"/>
    <p:sldId id="295" r:id="rId33"/>
    <p:sldId id="296" r:id="rId3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33CC"/>
    <a:srgbClr val="006600"/>
    <a:srgbClr val="CCCCCC"/>
    <a:srgbClr val="008000"/>
    <a:srgbClr val="FF9900"/>
    <a:srgbClr val="FF6600"/>
    <a:srgbClr val="CC3300"/>
    <a:srgbClr val="EFE6A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72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3BC2A-8239-4278-9495-851AAC1DD1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78210-1348-43C0-A7D3-9055734D88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8E9EB-4B43-4B36-80A9-5A8ECAACB5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9AB89-3DD8-43E4-85FB-C97FC9F21B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55625-0CCA-41C0-84C1-74A7DCD039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67B1B-F7CB-4912-B32F-2108B51913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17C8D-9095-4CE2-BAA5-FCBC4D668E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D6C22-0365-4222-8123-2DFBA6FE3D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C0D3E-211A-427C-BF2D-C01E0CAEBE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EECFC-9AC4-4347-B581-95E6D9F513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0C7A9-D4C5-4F8A-A10F-9DAC7D9C1D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2EE58-0C4D-4E6E-B813-9E48944F54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2F5C25FC-7EFA-417A-A3F5-38A3977E7A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1" name="Rectangle 441"/>
          <p:cNvSpPr>
            <a:spLocks noChangeArrowheads="1"/>
          </p:cNvSpPr>
          <p:nvPr/>
        </p:nvSpPr>
        <p:spPr bwMode="auto">
          <a:xfrm>
            <a:off x="0" y="0"/>
            <a:ext cx="9144000" cy="29718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440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БЕЗОПАСНОСТИ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320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детей и родителей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360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doni MT" pitchFamily="18" charset="0"/>
            </a:endParaRPr>
          </a:p>
        </p:txBody>
      </p:sp>
      <p:pic>
        <p:nvPicPr>
          <p:cNvPr id="5560" name="Picture 440" descr="Cover_Рабочая тетрадь_3_2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47800"/>
            <a:ext cx="2879725" cy="3886200"/>
          </a:xfrm>
          <a:prstGeom prst="rect">
            <a:avLst/>
          </a:prstGeom>
          <a:ln>
            <a:noFill/>
          </a:ln>
          <a:effectLst>
            <a:outerShdw blurRad="203200" dist="254000" dir="18900000" sx="98000" sy="98000" algn="bl" rotWithShape="0">
              <a:prstClr val="black">
                <a:alpha val="48000"/>
              </a:prstClr>
            </a:outerShdw>
          </a:effectLst>
          <a:extLst/>
        </p:spPr>
      </p:pic>
      <p:sp>
        <p:nvSpPr>
          <p:cNvPr id="13" name="Rectangle 441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1538288" algn="ctr" eaLnBrk="1" hangingPunct="1">
              <a:spcBef>
                <a:spcPct val="20000"/>
              </a:spcBef>
              <a:tabLst>
                <a:tab pos="1973263" algn="l"/>
              </a:tabLst>
              <a:defRPr/>
            </a:pPr>
            <a:r>
              <a:rPr lang="ru-RU" sz="3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doni MT" pitchFamily="18" charset="0"/>
              </a:rPr>
              <a:t>Подготовка к летним каникулам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3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doni MT" pitchFamily="18" charset="0"/>
            </a:endParaRPr>
          </a:p>
        </p:txBody>
      </p:sp>
      <p:pic>
        <p:nvPicPr>
          <p:cNvPr id="5555" name="Picture 435" descr="uAb3tbU0u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6046788"/>
            <a:ext cx="1676400" cy="7080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Рисунок 6" descr="Путешествие_05_2016_обложк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286000"/>
            <a:ext cx="29718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055" name="Рисунок 7" descr="Путешествие_05_2016_обложка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1963" y="3048000"/>
            <a:ext cx="990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7848600" cy="9525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Сегодня на дорогах нашей страны можно встретить несколько видов зебры.</a:t>
            </a:r>
            <a:endParaRPr lang="ru-RU" altLang="ru-RU" sz="24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41"/>
          <p:cNvSpPr>
            <a:spLocks noChangeArrowheads="1"/>
          </p:cNvSpPr>
          <p:nvPr/>
        </p:nvSpPr>
        <p:spPr bwMode="auto">
          <a:xfrm>
            <a:off x="533400" y="6248400"/>
            <a:ext cx="8610600" cy="6096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911225" algn="ctr" eaLnBrk="1" hangingPunct="1">
              <a:spcBef>
                <a:spcPct val="20000"/>
              </a:spcBef>
              <a:tabLst>
                <a:tab pos="1973263" algn="l"/>
              </a:tabLst>
              <a:defRPr/>
            </a:pPr>
            <a:r>
              <a:rPr lang="ru-RU" sz="28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детей к летним каникулам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3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doni MT" pitchFamily="18" charset="0"/>
            </a:endParaRPr>
          </a:p>
        </p:txBody>
      </p:sp>
      <p:pic>
        <p:nvPicPr>
          <p:cNvPr id="12" name="Picture 435" descr="uAb3tbU0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46788"/>
            <a:ext cx="1676400" cy="7080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760413"/>
          </a:xfrm>
          <a:prstGeom prst="rect">
            <a:avLst/>
          </a:prstGeom>
          <a:solidFill>
            <a:schemeClr val="bg2">
              <a:lumMod val="40000"/>
              <a:lumOff val="60000"/>
              <a:alpha val="45000"/>
            </a:schemeClr>
          </a:solidFill>
          <a:ln>
            <a:noFill/>
          </a:ln>
          <a:effectLst/>
        </p:spPr>
        <p:txBody>
          <a:bodyPr/>
          <a:lstStyle/>
          <a:p>
            <a:pPr lvl="1" algn="ctr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sz="3600" dirty="0">
                <a:solidFill>
                  <a:srgbClr val="008000"/>
                </a:solidFill>
                <a:latin typeface="Times New Roman" pitchFamily="18" charset="0"/>
              </a:rPr>
              <a:t>РАЗЛИЧНЫЕ ВИДЫ «ЗЕБРЫ»</a:t>
            </a:r>
            <a:endParaRPr lang="en-US" sz="3600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11270" name="Picture 7" descr="Новый рисунок (6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667000"/>
            <a:ext cx="1676400" cy="136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1271" name="Picture 8" descr="Новый рисунок (5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667000"/>
            <a:ext cx="1676400" cy="1376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1272" name="Picture 9" descr="Новый рисунок (4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667000"/>
            <a:ext cx="1676400" cy="136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1273" name="Oval 11"/>
          <p:cNvSpPr>
            <a:spLocks noChangeArrowheads="1"/>
          </p:cNvSpPr>
          <p:nvPr/>
        </p:nvSpPr>
        <p:spPr bwMode="auto">
          <a:xfrm>
            <a:off x="2057400" y="4267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11274" name="Oval 12"/>
          <p:cNvSpPr>
            <a:spLocks noChangeArrowheads="1"/>
          </p:cNvSpPr>
          <p:nvPr/>
        </p:nvSpPr>
        <p:spPr bwMode="auto">
          <a:xfrm>
            <a:off x="4495800" y="4267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11275" name="Oval 13"/>
          <p:cNvSpPr>
            <a:spLocks noChangeArrowheads="1"/>
          </p:cNvSpPr>
          <p:nvPr/>
        </p:nvSpPr>
        <p:spPr bwMode="auto">
          <a:xfrm>
            <a:off x="7010400" y="43434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</a:t>
            </a:r>
          </a:p>
        </p:txBody>
      </p:sp>
      <p:sp>
        <p:nvSpPr>
          <p:cNvPr id="11276" name="TextBox 13"/>
          <p:cNvSpPr txBox="1">
            <a:spLocks noChangeArrowheads="1"/>
          </p:cNvSpPr>
          <p:nvPr/>
        </p:nvSpPr>
        <p:spPr bwMode="auto">
          <a:xfrm>
            <a:off x="533400" y="4953000"/>
            <a:ext cx="822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rgbClr val="006600"/>
                </a:solidFill>
              </a:rPr>
              <a:t>Какие из этих видов «зебры» встречаются в нашем городе?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4" descr="C:\Users\ЕЛЕНА\Desktop\Новая папка (2)\rol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683000"/>
            <a:ext cx="28956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41"/>
          <p:cNvSpPr>
            <a:spLocks noChangeArrowheads="1"/>
          </p:cNvSpPr>
          <p:nvPr/>
        </p:nvSpPr>
        <p:spPr bwMode="auto">
          <a:xfrm>
            <a:off x="533400" y="6248400"/>
            <a:ext cx="8610600" cy="6096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911225" algn="ctr" eaLnBrk="1" hangingPunct="1">
              <a:spcBef>
                <a:spcPct val="20000"/>
              </a:spcBef>
              <a:tabLst>
                <a:tab pos="1973263" algn="l"/>
              </a:tabLst>
              <a:defRPr/>
            </a:pPr>
            <a:r>
              <a:rPr lang="ru-RU" sz="28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детей к летним каникулам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3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doni MT" pitchFamily="18" charset="0"/>
            </a:endParaRPr>
          </a:p>
        </p:txBody>
      </p:sp>
      <p:pic>
        <p:nvPicPr>
          <p:cNvPr id="10" name="Picture 435" descr="uAb3tbU0u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46788"/>
            <a:ext cx="1676400" cy="7080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bg2">
              <a:lumMod val="40000"/>
              <a:lumOff val="60000"/>
              <a:alpha val="45000"/>
            </a:schemeClr>
          </a:solidFill>
          <a:ln>
            <a:noFill/>
          </a:ln>
          <a:effectLst/>
        </p:spPr>
        <p:txBody>
          <a:bodyPr/>
          <a:lstStyle/>
          <a:p>
            <a:pPr marL="0" lvl="1" algn="ctr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sz="2800" dirty="0">
                <a:solidFill>
                  <a:srgbClr val="008000"/>
                </a:solidFill>
                <a:latin typeface="Times New Roman" pitchFamily="18" charset="0"/>
              </a:rPr>
              <a:t>ТРЕНИЕ НА ДОРОГЕ </a:t>
            </a:r>
            <a:endParaRPr lang="en-US" sz="2800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2294" name="Rectangle 5"/>
          <p:cNvSpPr txBox="1">
            <a:spLocks noChangeArrowheads="1"/>
          </p:cNvSpPr>
          <p:nvPr/>
        </p:nvSpPr>
        <p:spPr bwMode="auto">
          <a:xfrm>
            <a:off x="0" y="52578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5" name="Picture 8" descr="C:\Users\ЕЛЕНА\Desktop\Новая папка (2)\ba72ed99416cdbbd032137388475a5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914400"/>
            <a:ext cx="25146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0" descr="C:\Users\ЕЛЕНА\Desktop\Новая папка (2)\59453-1024-56780a759245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143000"/>
            <a:ext cx="29876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TextBox 11"/>
          <p:cNvSpPr txBox="1">
            <a:spLocks noChangeArrowheads="1"/>
          </p:cNvSpPr>
          <p:nvPr/>
        </p:nvSpPr>
        <p:spPr bwMode="auto">
          <a:xfrm>
            <a:off x="3124200" y="990600"/>
            <a:ext cx="419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Трение скольжения </a:t>
            </a:r>
          </a:p>
        </p:txBody>
      </p:sp>
      <p:pic>
        <p:nvPicPr>
          <p:cNvPr id="12298" name="Picture 13" descr="C:\Users\ЕЛЕНА\Desktop\Новая папка (2)\1894087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4038600"/>
            <a:ext cx="262890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TextBox 14"/>
          <p:cNvSpPr txBox="1">
            <a:spLocks noChangeArrowheads="1"/>
          </p:cNvSpPr>
          <p:nvPr/>
        </p:nvSpPr>
        <p:spPr bwMode="auto">
          <a:xfrm>
            <a:off x="3124200" y="3962400"/>
            <a:ext cx="335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Трение качения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41"/>
          <p:cNvSpPr>
            <a:spLocks noChangeArrowheads="1"/>
          </p:cNvSpPr>
          <p:nvPr/>
        </p:nvSpPr>
        <p:spPr bwMode="auto">
          <a:xfrm>
            <a:off x="533400" y="6248400"/>
            <a:ext cx="8610600" cy="6096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911225" algn="ctr" eaLnBrk="1" hangingPunct="1">
              <a:spcBef>
                <a:spcPct val="20000"/>
              </a:spcBef>
              <a:tabLst>
                <a:tab pos="1973263" algn="l"/>
              </a:tabLst>
              <a:defRPr/>
            </a:pPr>
            <a:r>
              <a:rPr lang="ru-RU" sz="28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детей к летним каникулам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3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doni MT" pitchFamily="18" charset="0"/>
            </a:endParaRPr>
          </a:p>
        </p:txBody>
      </p:sp>
      <p:pic>
        <p:nvPicPr>
          <p:cNvPr id="11" name="Picture 435" descr="uAb3tbU0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46788"/>
            <a:ext cx="1676400" cy="7080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08013"/>
          </a:xfrm>
          <a:prstGeom prst="rect">
            <a:avLst/>
          </a:prstGeom>
          <a:solidFill>
            <a:schemeClr val="bg2">
              <a:lumMod val="40000"/>
              <a:lumOff val="60000"/>
              <a:alpha val="45000"/>
            </a:schemeClr>
          </a:solidFill>
          <a:ln>
            <a:noFill/>
          </a:ln>
          <a:effectLst/>
        </p:spPr>
        <p:txBody>
          <a:bodyPr/>
          <a:lstStyle/>
          <a:p>
            <a:pPr marL="8969375" lvl="1" indent="-8789988" algn="ctr" eaLnBrk="1" hangingPunct="1">
              <a:spcBef>
                <a:spcPct val="20000"/>
              </a:spcBef>
              <a:defRPr/>
            </a:pPr>
            <a:r>
              <a:rPr lang="ru-RU" sz="2800" dirty="0">
                <a:solidFill>
                  <a:srgbClr val="008000"/>
                </a:solidFill>
                <a:latin typeface="Times New Roman" pitchFamily="18" charset="0"/>
              </a:rPr>
              <a:t>ТРЕНИЕ. ТОРМОЗНОЙ ПУТЬ</a:t>
            </a:r>
            <a:endParaRPr lang="en-US" sz="2800" dirty="0">
              <a:solidFill>
                <a:srgbClr val="008000"/>
              </a:solidFill>
              <a:latin typeface="Times New Roman" pitchFamily="18" charset="0"/>
            </a:endParaRPr>
          </a:p>
          <a:p>
            <a:pPr marL="8969375" lvl="1" indent="-8789988" algn="ctr" eaLnBrk="1" hangingPunct="1">
              <a:spcBef>
                <a:spcPct val="20000"/>
              </a:spcBef>
              <a:defRPr/>
            </a:pPr>
            <a:endParaRPr lang="en-US" sz="2800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3317" name="Прямоугольник 6"/>
          <p:cNvSpPr>
            <a:spLocks noChangeArrowheads="1"/>
          </p:cNvSpPr>
          <p:nvPr/>
        </p:nvSpPr>
        <p:spPr bwMode="auto">
          <a:xfrm>
            <a:off x="533400" y="3810000"/>
            <a:ext cx="3048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2400" b="0">
                <a:latin typeface="Times New Roman" pitchFamily="18" charset="0"/>
                <a:cs typeface="Times New Roman" pitchFamily="18" charset="0"/>
              </a:rPr>
              <a:t>На мокрой дороге надо быть осторожным на велосипедах и роликах.</a:t>
            </a:r>
          </a:p>
        </p:txBody>
      </p:sp>
      <p:pic>
        <p:nvPicPr>
          <p:cNvPr id="13318" name="Picture 7" descr="C:\Users\ЕЛЕНА\Desktop\Новая папка (2)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346710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C:\Users\ЕЛЕНА\Desktop\Новая папка (2)\edem-vo-vremia-dogd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657600"/>
            <a:ext cx="461010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9"/>
          <p:cNvSpPr>
            <a:spLocks noChangeArrowheads="1"/>
          </p:cNvSpPr>
          <p:nvPr/>
        </p:nvSpPr>
        <p:spPr bwMode="auto">
          <a:xfrm>
            <a:off x="4038600" y="700088"/>
            <a:ext cx="4495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льду или во время дождя трение уменьшается, поэтому автомобилем трудно управлять, и тормозной путь увеличивается. Это надо учитывать не только водителю, но и пешеходу.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астегн рук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3505200"/>
            <a:ext cx="2439988" cy="260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3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386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mtClean="0"/>
              <a:t>  </a:t>
            </a:r>
          </a:p>
        </p:txBody>
      </p:sp>
      <p:sp>
        <p:nvSpPr>
          <p:cNvPr id="11" name="Rectangle 441"/>
          <p:cNvSpPr>
            <a:spLocks noChangeArrowheads="1"/>
          </p:cNvSpPr>
          <p:nvPr/>
        </p:nvSpPr>
        <p:spPr bwMode="auto">
          <a:xfrm>
            <a:off x="533400" y="6248400"/>
            <a:ext cx="8610600" cy="6096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911225" algn="ctr" eaLnBrk="1" hangingPunct="1">
              <a:spcBef>
                <a:spcPct val="20000"/>
              </a:spcBef>
              <a:tabLst>
                <a:tab pos="1973263" algn="l"/>
              </a:tabLst>
              <a:defRPr/>
            </a:pPr>
            <a:r>
              <a:rPr lang="ru-RU" sz="28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детей к летним каникулам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3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doni MT" pitchFamily="18" charset="0"/>
            </a:endParaRPr>
          </a:p>
        </p:txBody>
      </p:sp>
      <p:pic>
        <p:nvPicPr>
          <p:cNvPr id="12" name="Picture 435" descr="uAb3tbU0u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46788"/>
            <a:ext cx="1676400" cy="7080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08013"/>
          </a:xfrm>
          <a:prstGeom prst="rect">
            <a:avLst/>
          </a:prstGeom>
          <a:solidFill>
            <a:schemeClr val="bg2">
              <a:lumMod val="40000"/>
              <a:lumOff val="60000"/>
              <a:alpha val="45000"/>
            </a:schemeClr>
          </a:solidFill>
          <a:ln>
            <a:noFill/>
          </a:ln>
          <a:effectLst/>
        </p:spPr>
        <p:txBody>
          <a:bodyPr/>
          <a:lstStyle/>
          <a:p>
            <a:pPr lvl="1" algn="ctr" eaLnBrk="1" hangingPunct="1">
              <a:spcBef>
                <a:spcPct val="20000"/>
              </a:spcBef>
              <a:defRPr/>
            </a:pPr>
            <a:r>
              <a:rPr lang="ru-RU" sz="2400" dirty="0">
                <a:solidFill>
                  <a:srgbClr val="008000"/>
                </a:solidFill>
                <a:latin typeface="Times New Roman" pitchFamily="18" charset="0"/>
              </a:rPr>
              <a:t>БУДЬ ВНИМАТЕЛЬНЫМ НА ДОРОГЕ!</a:t>
            </a:r>
            <a:endParaRPr lang="en-US" sz="2400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8" name="Рисунок 7" descr="Люк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3692525"/>
            <a:ext cx="3124200" cy="2354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Шнурки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852488"/>
            <a:ext cx="3048000" cy="2611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светофо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9925" y="838200"/>
            <a:ext cx="4130675" cy="2395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81063"/>
            <a:ext cx="9144000" cy="155575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Что такое глазомер? </a:t>
            </a:r>
          </a:p>
          <a:p>
            <a:pPr marL="0" indent="0" algn="ctr" eaLnBrk="1" hangingPunct="1">
              <a:buFontTx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 Это умение на глаз определять размер предмета </a:t>
            </a:r>
            <a:endParaRPr lang="en-US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или расстояние от одного предмета до другого.</a:t>
            </a:r>
          </a:p>
        </p:txBody>
      </p:sp>
      <p:sp>
        <p:nvSpPr>
          <p:cNvPr id="11" name="Rectangle 441"/>
          <p:cNvSpPr>
            <a:spLocks noChangeArrowheads="1"/>
          </p:cNvSpPr>
          <p:nvPr/>
        </p:nvSpPr>
        <p:spPr bwMode="auto">
          <a:xfrm>
            <a:off x="533400" y="6248400"/>
            <a:ext cx="8610600" cy="6096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911225" algn="ctr" eaLnBrk="1" hangingPunct="1">
              <a:spcBef>
                <a:spcPct val="20000"/>
              </a:spcBef>
              <a:tabLst>
                <a:tab pos="1973263" algn="l"/>
              </a:tabLst>
              <a:defRPr/>
            </a:pPr>
            <a:r>
              <a:rPr lang="ru-RU" sz="28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детей к летним каникулам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3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doni MT" pitchFamily="18" charset="0"/>
            </a:endParaRPr>
          </a:p>
        </p:txBody>
      </p:sp>
      <p:pic>
        <p:nvPicPr>
          <p:cNvPr id="12" name="Picture 435" descr="uAb3tbU0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46788"/>
            <a:ext cx="1676400" cy="7080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08013"/>
          </a:xfrm>
          <a:prstGeom prst="rect">
            <a:avLst/>
          </a:prstGeom>
          <a:solidFill>
            <a:schemeClr val="bg2">
              <a:lumMod val="40000"/>
              <a:lumOff val="60000"/>
              <a:alpha val="45000"/>
            </a:schemeClr>
          </a:solidFill>
          <a:ln>
            <a:noFill/>
          </a:ln>
          <a:effectLst/>
        </p:spPr>
        <p:txBody>
          <a:bodyPr/>
          <a:lstStyle/>
          <a:p>
            <a:pPr marL="0" lvl="1" algn="ctr" eaLnBrk="1" hangingPunct="1">
              <a:spcBef>
                <a:spcPct val="20000"/>
              </a:spcBef>
              <a:defRPr/>
            </a:pPr>
            <a:r>
              <a:rPr lang="ru-RU" sz="3600" dirty="0">
                <a:solidFill>
                  <a:srgbClr val="008000"/>
                </a:solidFill>
                <a:latin typeface="Times New Roman" pitchFamily="18" charset="0"/>
              </a:rPr>
              <a:t>ГЛАЗОМЕР И ДОРОГА</a:t>
            </a:r>
            <a:endParaRPr lang="en-US" sz="3600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15366" name="Picture 7" descr="Новый рисунок (8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601913"/>
            <a:ext cx="7362825" cy="315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450975"/>
            <a:ext cx="4419600" cy="381000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Как тренировать глазомер?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  Вспомни это упражнение, когда идёшь по тротуару. Навстречу тебе идут другие пешеходы. Выбери одного из них и попробуй определить место, где вы с ним встретитесь. Когда вы пересечётесь, посмотри, насколько ты ошибся. </a:t>
            </a:r>
            <a:endParaRPr lang="ru-RU" altLang="ru-RU" sz="24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41"/>
          <p:cNvSpPr>
            <a:spLocks noChangeArrowheads="1"/>
          </p:cNvSpPr>
          <p:nvPr/>
        </p:nvSpPr>
        <p:spPr bwMode="auto">
          <a:xfrm>
            <a:off x="533400" y="6248400"/>
            <a:ext cx="8610600" cy="6096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911225" algn="ctr" eaLnBrk="1" hangingPunct="1">
              <a:spcBef>
                <a:spcPct val="20000"/>
              </a:spcBef>
              <a:tabLst>
                <a:tab pos="1973263" algn="l"/>
              </a:tabLst>
              <a:defRPr/>
            </a:pPr>
            <a:r>
              <a:rPr lang="ru-RU" sz="28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детей к летним каникулам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3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doni MT" pitchFamily="18" charset="0"/>
            </a:endParaRPr>
          </a:p>
        </p:txBody>
      </p:sp>
      <p:pic>
        <p:nvPicPr>
          <p:cNvPr id="12" name="Picture 435" descr="uAb3tbU0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46788"/>
            <a:ext cx="1676400" cy="7080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08013"/>
          </a:xfrm>
          <a:prstGeom prst="rect">
            <a:avLst/>
          </a:prstGeom>
          <a:solidFill>
            <a:schemeClr val="bg2">
              <a:lumMod val="40000"/>
              <a:lumOff val="60000"/>
              <a:alpha val="45000"/>
            </a:schemeClr>
          </a:solidFill>
          <a:ln>
            <a:noFill/>
          </a:ln>
          <a:effectLst/>
        </p:spPr>
        <p:txBody>
          <a:bodyPr/>
          <a:lstStyle/>
          <a:p>
            <a:pPr lvl="1" algn="ctr" eaLnBrk="1" hangingPunct="1">
              <a:spcBef>
                <a:spcPct val="20000"/>
              </a:spcBef>
              <a:defRPr/>
            </a:pPr>
            <a:r>
              <a:rPr lang="ru-RU" sz="3600" dirty="0">
                <a:solidFill>
                  <a:srgbClr val="008000"/>
                </a:solidFill>
                <a:latin typeface="Times New Roman" pitchFamily="18" charset="0"/>
              </a:rPr>
              <a:t>ГЛАЗОМЕР И ДОРОГА</a:t>
            </a:r>
            <a:endParaRPr lang="en-US" sz="3600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16390" name="Picture 7" descr="Новый рисунок (9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28813"/>
            <a:ext cx="3794125" cy="274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41"/>
          <p:cNvSpPr>
            <a:spLocks noChangeArrowheads="1"/>
          </p:cNvSpPr>
          <p:nvPr/>
        </p:nvSpPr>
        <p:spPr bwMode="auto">
          <a:xfrm>
            <a:off x="533400" y="6248400"/>
            <a:ext cx="8610600" cy="6096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911225" algn="ctr" eaLnBrk="1" hangingPunct="1">
              <a:spcBef>
                <a:spcPct val="20000"/>
              </a:spcBef>
              <a:tabLst>
                <a:tab pos="1973263" algn="l"/>
              </a:tabLst>
              <a:defRPr/>
            </a:pPr>
            <a:r>
              <a:rPr lang="ru-RU" sz="28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детей к летним каникулам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3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doni MT" pitchFamily="18" charset="0"/>
            </a:endParaRPr>
          </a:p>
        </p:txBody>
      </p:sp>
      <p:pic>
        <p:nvPicPr>
          <p:cNvPr id="12" name="Picture 435" descr="uAb3tbU0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46788"/>
            <a:ext cx="1676400" cy="7080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08013"/>
          </a:xfrm>
          <a:prstGeom prst="rect">
            <a:avLst/>
          </a:prstGeom>
          <a:solidFill>
            <a:schemeClr val="bg2">
              <a:lumMod val="40000"/>
              <a:lumOff val="60000"/>
              <a:alpha val="45000"/>
            </a:schemeClr>
          </a:solidFill>
          <a:ln>
            <a:noFill/>
          </a:ln>
          <a:effectLst/>
        </p:spPr>
        <p:txBody>
          <a:bodyPr/>
          <a:lstStyle/>
          <a:p>
            <a:pPr lvl="1" algn="ctr" eaLnBrk="1" hangingPunct="1">
              <a:spcBef>
                <a:spcPct val="20000"/>
              </a:spcBef>
              <a:defRPr/>
            </a:pPr>
            <a:r>
              <a:rPr lang="ru-RU" sz="3200" dirty="0">
                <a:solidFill>
                  <a:srgbClr val="008000"/>
                </a:solidFill>
                <a:latin typeface="Times New Roman" pitchFamily="18" charset="0"/>
              </a:rPr>
              <a:t>О ЧЕМ НУЖНО ПОМНИТЬ НА ДОРОГЕ</a:t>
            </a:r>
            <a:endParaRPr lang="en-US" sz="3200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1905000" y="838200"/>
            <a:ext cx="5867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Капюшон, куртка, зонтик закрывают обзор дороги и мешают следить за движением транспорта.</a:t>
            </a:r>
          </a:p>
        </p:txBody>
      </p:sp>
      <p:pic>
        <p:nvPicPr>
          <p:cNvPr id="17416" name="Picture 8" descr="top_e753aa516c22dfee6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09800"/>
            <a:ext cx="40386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0" dir="2212194" algn="ctr" rotWithShape="0">
              <a:srgbClr val="808080"/>
            </a:outerShdw>
          </a:effectLst>
        </p:spPr>
      </p:pic>
      <p:pic>
        <p:nvPicPr>
          <p:cNvPr id="17417" name="Picture 9" descr="7748cefc4727a63e4059f71b2ed4df2ee58b10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09800"/>
            <a:ext cx="40386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5724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41"/>
          <p:cNvSpPr>
            <a:spLocks noChangeArrowheads="1"/>
          </p:cNvSpPr>
          <p:nvPr/>
        </p:nvSpPr>
        <p:spPr bwMode="auto">
          <a:xfrm>
            <a:off x="533400" y="6248400"/>
            <a:ext cx="8610600" cy="6096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911225" algn="ctr" eaLnBrk="1" hangingPunct="1">
              <a:spcBef>
                <a:spcPct val="20000"/>
              </a:spcBef>
              <a:tabLst>
                <a:tab pos="1973263" algn="l"/>
              </a:tabLst>
              <a:defRPr/>
            </a:pPr>
            <a:r>
              <a:rPr lang="ru-RU" sz="28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детей к летним каникулам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3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doni MT" pitchFamily="18" charset="0"/>
            </a:endParaRPr>
          </a:p>
        </p:txBody>
      </p:sp>
      <p:pic>
        <p:nvPicPr>
          <p:cNvPr id="12" name="Picture 435" descr="uAb3tbU0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46788"/>
            <a:ext cx="1676400" cy="7080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08013"/>
          </a:xfrm>
          <a:prstGeom prst="rect">
            <a:avLst/>
          </a:prstGeom>
          <a:solidFill>
            <a:schemeClr val="bg2">
              <a:lumMod val="40000"/>
              <a:lumOff val="60000"/>
              <a:alpha val="45000"/>
            </a:schemeClr>
          </a:solidFill>
          <a:ln>
            <a:noFill/>
          </a:ln>
          <a:effectLst/>
        </p:spPr>
        <p:txBody>
          <a:bodyPr/>
          <a:lstStyle/>
          <a:p>
            <a:pPr lvl="1" algn="ctr" eaLnBrk="1" hangingPunct="1">
              <a:spcBef>
                <a:spcPct val="20000"/>
              </a:spcBef>
              <a:defRPr/>
            </a:pPr>
            <a:r>
              <a:rPr lang="ru-RU" sz="3200" dirty="0">
                <a:solidFill>
                  <a:srgbClr val="008000"/>
                </a:solidFill>
                <a:latin typeface="Times New Roman" pitchFamily="18" charset="0"/>
              </a:rPr>
              <a:t>О ЧЕМ НУЖНО ПОМНИТЬ НА ДОРОГЕ</a:t>
            </a:r>
            <a:endParaRPr lang="en-US" sz="3200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2133600" y="838200"/>
            <a:ext cx="510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Разговор по мобильному телефону отвлекает и мешает следить за движением транспорта.</a:t>
            </a:r>
          </a:p>
        </p:txBody>
      </p:sp>
      <p:pic>
        <p:nvPicPr>
          <p:cNvPr id="18438" name="Picture 8" descr="crossro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39963"/>
            <a:ext cx="5791200" cy="3630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41"/>
          <p:cNvSpPr>
            <a:spLocks noChangeArrowheads="1"/>
          </p:cNvSpPr>
          <p:nvPr/>
        </p:nvSpPr>
        <p:spPr bwMode="auto">
          <a:xfrm>
            <a:off x="533400" y="6248400"/>
            <a:ext cx="8610600" cy="6096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911225" algn="ctr" eaLnBrk="1" hangingPunct="1">
              <a:spcBef>
                <a:spcPct val="20000"/>
              </a:spcBef>
              <a:tabLst>
                <a:tab pos="1973263" algn="l"/>
              </a:tabLst>
              <a:defRPr/>
            </a:pPr>
            <a:r>
              <a:rPr lang="ru-RU" sz="28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детей к летним каникулам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3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doni MT" pitchFamily="18" charset="0"/>
            </a:endParaRPr>
          </a:p>
        </p:txBody>
      </p:sp>
      <p:pic>
        <p:nvPicPr>
          <p:cNvPr id="12" name="Picture 435" descr="uAb3tbU0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46788"/>
            <a:ext cx="1676400" cy="7080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08013"/>
          </a:xfrm>
          <a:prstGeom prst="rect">
            <a:avLst/>
          </a:prstGeom>
          <a:solidFill>
            <a:schemeClr val="bg2">
              <a:lumMod val="40000"/>
              <a:lumOff val="60000"/>
              <a:alpha val="45000"/>
            </a:schemeClr>
          </a:solidFill>
          <a:ln>
            <a:noFill/>
          </a:ln>
          <a:effectLst/>
        </p:spPr>
        <p:txBody>
          <a:bodyPr/>
          <a:lstStyle/>
          <a:p>
            <a:pPr lvl="1" algn="ctr" eaLnBrk="1" hangingPunct="1">
              <a:spcBef>
                <a:spcPct val="20000"/>
              </a:spcBef>
              <a:defRPr/>
            </a:pPr>
            <a:r>
              <a:rPr lang="ru-RU" sz="3200" dirty="0">
                <a:solidFill>
                  <a:srgbClr val="008000"/>
                </a:solidFill>
                <a:latin typeface="Times New Roman" pitchFamily="18" charset="0"/>
              </a:rPr>
              <a:t>О ЧЕМ НУЖНО ПОМНИТЬ НА ДОРОГЕ</a:t>
            </a:r>
            <a:endParaRPr lang="en-US" sz="3200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1143000" y="838200"/>
            <a:ext cx="723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Одежда должна быть не только удобной, но и иметь светоотражающие элементы, которые позволят человеку быть заметным на дороге.</a:t>
            </a:r>
          </a:p>
        </p:txBody>
      </p:sp>
      <p:pic>
        <p:nvPicPr>
          <p:cNvPr id="19462" name="Picture 8" descr="img-20150630131325-8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90800"/>
            <a:ext cx="4741863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9463" name="Picture 9" descr="large_ac3fb245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514600"/>
            <a:ext cx="3352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41"/>
          <p:cNvSpPr>
            <a:spLocks noChangeArrowheads="1"/>
          </p:cNvSpPr>
          <p:nvPr/>
        </p:nvSpPr>
        <p:spPr bwMode="auto">
          <a:xfrm>
            <a:off x="533400" y="6248400"/>
            <a:ext cx="8610600" cy="6096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911225" algn="ctr" eaLnBrk="1" hangingPunct="1">
              <a:spcBef>
                <a:spcPct val="20000"/>
              </a:spcBef>
              <a:tabLst>
                <a:tab pos="1973263" algn="l"/>
              </a:tabLst>
              <a:defRPr/>
            </a:pPr>
            <a:r>
              <a:rPr lang="ru-RU" sz="28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детей к летним каникулам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3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doni MT" pitchFamily="18" charset="0"/>
            </a:endParaRPr>
          </a:p>
        </p:txBody>
      </p:sp>
      <p:pic>
        <p:nvPicPr>
          <p:cNvPr id="12" name="Picture 435" descr="uAb3tbU0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46788"/>
            <a:ext cx="1676400" cy="7080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08013"/>
          </a:xfrm>
          <a:prstGeom prst="rect">
            <a:avLst/>
          </a:prstGeom>
          <a:solidFill>
            <a:schemeClr val="bg2">
              <a:lumMod val="40000"/>
              <a:lumOff val="60000"/>
              <a:alpha val="45000"/>
            </a:schemeClr>
          </a:solidFill>
          <a:ln>
            <a:noFill/>
          </a:ln>
          <a:effectLst/>
        </p:spPr>
        <p:txBody>
          <a:bodyPr/>
          <a:lstStyle/>
          <a:p>
            <a:pPr lvl="1" algn="ctr" eaLnBrk="1" hangingPunct="1">
              <a:spcBef>
                <a:spcPct val="20000"/>
              </a:spcBef>
              <a:defRPr/>
            </a:pPr>
            <a:r>
              <a:rPr lang="ru-RU" sz="2600">
                <a:solidFill>
                  <a:srgbClr val="008000"/>
                </a:solidFill>
                <a:latin typeface="Times New Roman" pitchFamily="18" charset="0"/>
              </a:rPr>
              <a:t>ЗАКРЕПЛЕНИЕ МАТЕРИАЛА. ПРОВЕРКА ЗНАНИЙ</a:t>
            </a:r>
            <a:endParaRPr lang="en-US" sz="26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1752600" y="838200"/>
            <a:ext cx="609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Назови дорожные знаки.</a:t>
            </a:r>
          </a:p>
        </p:txBody>
      </p:sp>
      <p:pic>
        <p:nvPicPr>
          <p:cNvPr id="20486" name="Picture 7" descr="Новый рисунок (17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828800"/>
            <a:ext cx="11811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7" name="Group 8"/>
          <p:cNvGrpSpPr>
            <a:grpSpLocks/>
          </p:cNvGrpSpPr>
          <p:nvPr/>
        </p:nvGrpSpPr>
        <p:grpSpPr bwMode="auto">
          <a:xfrm>
            <a:off x="3581400" y="1828800"/>
            <a:ext cx="1173163" cy="1168400"/>
            <a:chOff x="0" y="0"/>
            <a:chExt cx="1847" cy="1841"/>
          </a:xfrm>
        </p:grpSpPr>
        <p:sp>
          <p:nvSpPr>
            <p:cNvPr id="20568" name="Freeform 9"/>
            <p:cNvSpPr>
              <a:spLocks/>
            </p:cNvSpPr>
            <p:nvPr/>
          </p:nvSpPr>
          <p:spPr bwMode="auto">
            <a:xfrm>
              <a:off x="14" y="14"/>
              <a:ext cx="1818" cy="1813"/>
            </a:xfrm>
            <a:custGeom>
              <a:avLst/>
              <a:gdLst>
                <a:gd name="T0" fmla="*/ 833 w 1818"/>
                <a:gd name="T1" fmla="*/ 3 h 1813"/>
                <a:gd name="T2" fmla="*/ 690 w 1818"/>
                <a:gd name="T3" fmla="*/ 26 h 1813"/>
                <a:gd name="T4" fmla="*/ 554 w 1818"/>
                <a:gd name="T5" fmla="*/ 71 h 1813"/>
                <a:gd name="T6" fmla="*/ 430 w 1818"/>
                <a:gd name="T7" fmla="*/ 136 h 1813"/>
                <a:gd name="T8" fmla="*/ 317 w 1818"/>
                <a:gd name="T9" fmla="*/ 219 h 1813"/>
                <a:gd name="T10" fmla="*/ 218 w 1818"/>
                <a:gd name="T11" fmla="*/ 317 h 1813"/>
                <a:gd name="T12" fmla="*/ 136 w 1818"/>
                <a:gd name="T13" fmla="*/ 430 h 1813"/>
                <a:gd name="T14" fmla="*/ 71 w 1818"/>
                <a:gd name="T15" fmla="*/ 555 h 1813"/>
                <a:gd name="T16" fmla="*/ 26 w 1818"/>
                <a:gd name="T17" fmla="*/ 691 h 1813"/>
                <a:gd name="T18" fmla="*/ 3 w 1818"/>
                <a:gd name="T19" fmla="*/ 835 h 1813"/>
                <a:gd name="T20" fmla="*/ 2 w 1818"/>
                <a:gd name="T21" fmla="*/ 979 h 1813"/>
                <a:gd name="T22" fmla="*/ 22 w 1818"/>
                <a:gd name="T23" fmla="*/ 1113 h 1813"/>
                <a:gd name="T24" fmla="*/ 59 w 1818"/>
                <a:gd name="T25" fmla="*/ 1240 h 1813"/>
                <a:gd name="T26" fmla="*/ 114 w 1818"/>
                <a:gd name="T27" fmla="*/ 1358 h 1813"/>
                <a:gd name="T28" fmla="*/ 185 w 1818"/>
                <a:gd name="T29" fmla="*/ 1465 h 1813"/>
                <a:gd name="T30" fmla="*/ 270 w 1818"/>
                <a:gd name="T31" fmla="*/ 1561 h 1813"/>
                <a:gd name="T32" fmla="*/ 368 w 1818"/>
                <a:gd name="T33" fmla="*/ 1644 h 1813"/>
                <a:gd name="T34" fmla="*/ 478 w 1818"/>
                <a:gd name="T35" fmla="*/ 1711 h 1813"/>
                <a:gd name="T36" fmla="*/ 598 w 1818"/>
                <a:gd name="T37" fmla="*/ 1763 h 1813"/>
                <a:gd name="T38" fmla="*/ 727 w 1818"/>
                <a:gd name="T39" fmla="*/ 1796 h 1813"/>
                <a:gd name="T40" fmla="*/ 1001 w 1818"/>
                <a:gd name="T41" fmla="*/ 1812 h 1813"/>
                <a:gd name="T42" fmla="*/ 1135 w 1818"/>
                <a:gd name="T43" fmla="*/ 1787 h 1813"/>
                <a:gd name="T44" fmla="*/ 1262 w 1818"/>
                <a:gd name="T45" fmla="*/ 1744 h 1813"/>
                <a:gd name="T46" fmla="*/ 1379 w 1818"/>
                <a:gd name="T47" fmla="*/ 1684 h 1813"/>
                <a:gd name="T48" fmla="*/ 1486 w 1818"/>
                <a:gd name="T49" fmla="*/ 1608 h 1813"/>
                <a:gd name="T50" fmla="*/ 1581 w 1818"/>
                <a:gd name="T51" fmla="*/ 1518 h 1813"/>
                <a:gd name="T52" fmla="*/ 1662 w 1818"/>
                <a:gd name="T53" fmla="*/ 1415 h 1813"/>
                <a:gd name="T54" fmla="*/ 1728 w 1818"/>
                <a:gd name="T55" fmla="*/ 1301 h 1813"/>
                <a:gd name="T56" fmla="*/ 1777 w 1818"/>
                <a:gd name="T57" fmla="*/ 1178 h 1813"/>
                <a:gd name="T58" fmla="*/ 1807 w 1818"/>
                <a:gd name="T59" fmla="*/ 1047 h 1813"/>
                <a:gd name="T60" fmla="*/ 1818 w 1818"/>
                <a:gd name="T61" fmla="*/ 909 h 1813"/>
                <a:gd name="T62" fmla="*/ 1806 w 1818"/>
                <a:gd name="T63" fmla="*/ 762 h 1813"/>
                <a:gd name="T64" fmla="*/ 1771 w 1818"/>
                <a:gd name="T65" fmla="*/ 622 h 1813"/>
                <a:gd name="T66" fmla="*/ 1716 w 1818"/>
                <a:gd name="T67" fmla="*/ 491 h 1813"/>
                <a:gd name="T68" fmla="*/ 1641 w 1818"/>
                <a:gd name="T69" fmla="*/ 372 h 1813"/>
                <a:gd name="T70" fmla="*/ 1550 w 1818"/>
                <a:gd name="T71" fmla="*/ 266 h 1813"/>
                <a:gd name="T72" fmla="*/ 1444 w 1818"/>
                <a:gd name="T73" fmla="*/ 175 h 1813"/>
                <a:gd name="T74" fmla="*/ 1325 w 1818"/>
                <a:gd name="T75" fmla="*/ 101 h 1813"/>
                <a:gd name="T76" fmla="*/ 1194 w 1818"/>
                <a:gd name="T77" fmla="*/ 46 h 1813"/>
                <a:gd name="T78" fmla="*/ 1055 w 1818"/>
                <a:gd name="T79" fmla="*/ 11 h 1813"/>
                <a:gd name="T80" fmla="*/ 908 w 1818"/>
                <a:gd name="T81" fmla="*/ 0 h 18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18"/>
                <a:gd name="T124" fmla="*/ 0 h 1813"/>
                <a:gd name="T125" fmla="*/ 1818 w 1818"/>
                <a:gd name="T126" fmla="*/ 1813 h 181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18" h="1813">
                  <a:moveTo>
                    <a:pt x="908" y="0"/>
                  </a:moveTo>
                  <a:lnTo>
                    <a:pt x="833" y="3"/>
                  </a:lnTo>
                  <a:lnTo>
                    <a:pt x="760" y="11"/>
                  </a:lnTo>
                  <a:lnTo>
                    <a:pt x="690" y="26"/>
                  </a:lnTo>
                  <a:lnTo>
                    <a:pt x="621" y="46"/>
                  </a:lnTo>
                  <a:lnTo>
                    <a:pt x="554" y="71"/>
                  </a:lnTo>
                  <a:lnTo>
                    <a:pt x="491" y="101"/>
                  </a:lnTo>
                  <a:lnTo>
                    <a:pt x="430" y="136"/>
                  </a:lnTo>
                  <a:lnTo>
                    <a:pt x="372" y="175"/>
                  </a:lnTo>
                  <a:lnTo>
                    <a:pt x="317" y="219"/>
                  </a:lnTo>
                  <a:lnTo>
                    <a:pt x="266" y="266"/>
                  </a:lnTo>
                  <a:lnTo>
                    <a:pt x="218" y="317"/>
                  </a:lnTo>
                  <a:lnTo>
                    <a:pt x="175" y="372"/>
                  </a:lnTo>
                  <a:lnTo>
                    <a:pt x="136" y="430"/>
                  </a:lnTo>
                  <a:lnTo>
                    <a:pt x="101" y="491"/>
                  </a:lnTo>
                  <a:lnTo>
                    <a:pt x="71" y="555"/>
                  </a:lnTo>
                  <a:lnTo>
                    <a:pt x="46" y="622"/>
                  </a:lnTo>
                  <a:lnTo>
                    <a:pt x="26" y="691"/>
                  </a:lnTo>
                  <a:lnTo>
                    <a:pt x="11" y="762"/>
                  </a:lnTo>
                  <a:lnTo>
                    <a:pt x="3" y="835"/>
                  </a:lnTo>
                  <a:lnTo>
                    <a:pt x="0" y="909"/>
                  </a:lnTo>
                  <a:lnTo>
                    <a:pt x="2" y="979"/>
                  </a:lnTo>
                  <a:lnTo>
                    <a:pt x="9" y="1047"/>
                  </a:lnTo>
                  <a:lnTo>
                    <a:pt x="22" y="1113"/>
                  </a:lnTo>
                  <a:lnTo>
                    <a:pt x="38" y="1178"/>
                  </a:lnTo>
                  <a:lnTo>
                    <a:pt x="59" y="1240"/>
                  </a:lnTo>
                  <a:lnTo>
                    <a:pt x="85" y="1300"/>
                  </a:lnTo>
                  <a:lnTo>
                    <a:pt x="114" y="1358"/>
                  </a:lnTo>
                  <a:lnTo>
                    <a:pt x="148" y="1413"/>
                  </a:lnTo>
                  <a:lnTo>
                    <a:pt x="185" y="1465"/>
                  </a:lnTo>
                  <a:lnTo>
                    <a:pt x="226" y="1515"/>
                  </a:lnTo>
                  <a:lnTo>
                    <a:pt x="270" y="1561"/>
                  </a:lnTo>
                  <a:lnTo>
                    <a:pt x="317" y="1604"/>
                  </a:lnTo>
                  <a:lnTo>
                    <a:pt x="368" y="1644"/>
                  </a:lnTo>
                  <a:lnTo>
                    <a:pt x="421" y="1679"/>
                  </a:lnTo>
                  <a:lnTo>
                    <a:pt x="478" y="1711"/>
                  </a:lnTo>
                  <a:lnTo>
                    <a:pt x="536" y="1739"/>
                  </a:lnTo>
                  <a:lnTo>
                    <a:pt x="598" y="1763"/>
                  </a:lnTo>
                  <a:lnTo>
                    <a:pt x="661" y="1782"/>
                  </a:lnTo>
                  <a:lnTo>
                    <a:pt x="727" y="1796"/>
                  </a:lnTo>
                  <a:lnTo>
                    <a:pt x="795" y="1806"/>
                  </a:lnTo>
                  <a:lnTo>
                    <a:pt x="1001" y="1812"/>
                  </a:lnTo>
                  <a:lnTo>
                    <a:pt x="1069" y="1802"/>
                  </a:lnTo>
                  <a:lnTo>
                    <a:pt x="1135" y="1787"/>
                  </a:lnTo>
                  <a:lnTo>
                    <a:pt x="1199" y="1768"/>
                  </a:lnTo>
                  <a:lnTo>
                    <a:pt x="1262" y="1744"/>
                  </a:lnTo>
                  <a:lnTo>
                    <a:pt x="1322" y="1716"/>
                  </a:lnTo>
                  <a:lnTo>
                    <a:pt x="1379" y="1684"/>
                  </a:lnTo>
                  <a:lnTo>
                    <a:pt x="1434" y="1648"/>
                  </a:lnTo>
                  <a:lnTo>
                    <a:pt x="1486" y="1608"/>
                  </a:lnTo>
                  <a:lnTo>
                    <a:pt x="1535" y="1564"/>
                  </a:lnTo>
                  <a:lnTo>
                    <a:pt x="1581" y="1518"/>
                  </a:lnTo>
                  <a:lnTo>
                    <a:pt x="1623" y="1468"/>
                  </a:lnTo>
                  <a:lnTo>
                    <a:pt x="1662" y="1415"/>
                  </a:lnTo>
                  <a:lnTo>
                    <a:pt x="1697" y="1360"/>
                  </a:lnTo>
                  <a:lnTo>
                    <a:pt x="1728" y="1301"/>
                  </a:lnTo>
                  <a:lnTo>
                    <a:pt x="1754" y="1241"/>
                  </a:lnTo>
                  <a:lnTo>
                    <a:pt x="1777" y="1178"/>
                  </a:lnTo>
                  <a:lnTo>
                    <a:pt x="1794" y="1114"/>
                  </a:lnTo>
                  <a:lnTo>
                    <a:pt x="1807" y="1047"/>
                  </a:lnTo>
                  <a:lnTo>
                    <a:pt x="1815" y="979"/>
                  </a:lnTo>
                  <a:lnTo>
                    <a:pt x="1818" y="909"/>
                  </a:lnTo>
                  <a:lnTo>
                    <a:pt x="1815" y="835"/>
                  </a:lnTo>
                  <a:lnTo>
                    <a:pt x="1806" y="762"/>
                  </a:lnTo>
                  <a:lnTo>
                    <a:pt x="1791" y="691"/>
                  </a:lnTo>
                  <a:lnTo>
                    <a:pt x="1771" y="622"/>
                  </a:lnTo>
                  <a:lnTo>
                    <a:pt x="1746" y="555"/>
                  </a:lnTo>
                  <a:lnTo>
                    <a:pt x="1716" y="491"/>
                  </a:lnTo>
                  <a:lnTo>
                    <a:pt x="1681" y="430"/>
                  </a:lnTo>
                  <a:lnTo>
                    <a:pt x="1641" y="372"/>
                  </a:lnTo>
                  <a:lnTo>
                    <a:pt x="1598" y="317"/>
                  </a:lnTo>
                  <a:lnTo>
                    <a:pt x="1550" y="266"/>
                  </a:lnTo>
                  <a:lnTo>
                    <a:pt x="1499" y="219"/>
                  </a:lnTo>
                  <a:lnTo>
                    <a:pt x="1444" y="175"/>
                  </a:lnTo>
                  <a:lnTo>
                    <a:pt x="1386" y="136"/>
                  </a:lnTo>
                  <a:lnTo>
                    <a:pt x="1325" y="101"/>
                  </a:lnTo>
                  <a:lnTo>
                    <a:pt x="1261" y="71"/>
                  </a:lnTo>
                  <a:lnTo>
                    <a:pt x="1194" y="46"/>
                  </a:lnTo>
                  <a:lnTo>
                    <a:pt x="1126" y="26"/>
                  </a:lnTo>
                  <a:lnTo>
                    <a:pt x="1055" y="11"/>
                  </a:lnTo>
                  <a:lnTo>
                    <a:pt x="982" y="3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9" name="Freeform 10"/>
            <p:cNvSpPr>
              <a:spLocks/>
            </p:cNvSpPr>
            <p:nvPr/>
          </p:nvSpPr>
          <p:spPr bwMode="auto">
            <a:xfrm>
              <a:off x="298" y="861"/>
              <a:ext cx="458" cy="458"/>
            </a:xfrm>
            <a:custGeom>
              <a:avLst/>
              <a:gdLst>
                <a:gd name="T0" fmla="*/ 252 w 458"/>
                <a:gd name="T1" fmla="*/ 1 h 458"/>
                <a:gd name="T2" fmla="*/ 296 w 458"/>
                <a:gd name="T3" fmla="*/ 10 h 458"/>
                <a:gd name="T4" fmla="*/ 337 w 458"/>
                <a:gd name="T5" fmla="*/ 26 h 458"/>
                <a:gd name="T6" fmla="*/ 373 w 458"/>
                <a:gd name="T7" fmla="*/ 51 h 458"/>
                <a:gd name="T8" fmla="*/ 404 w 458"/>
                <a:gd name="T9" fmla="*/ 81 h 458"/>
                <a:gd name="T10" fmla="*/ 429 w 458"/>
                <a:gd name="T11" fmla="*/ 117 h 458"/>
                <a:gd name="T12" fmla="*/ 446 w 458"/>
                <a:gd name="T13" fmla="*/ 157 h 458"/>
                <a:gd name="T14" fmla="*/ 456 w 458"/>
                <a:gd name="T15" fmla="*/ 201 h 458"/>
                <a:gd name="T16" fmla="*/ 457 w 458"/>
                <a:gd name="T17" fmla="*/ 247 h 458"/>
                <a:gd name="T18" fmla="*/ 448 w 458"/>
                <a:gd name="T19" fmla="*/ 293 h 458"/>
                <a:gd name="T20" fmla="*/ 432 w 458"/>
                <a:gd name="T21" fmla="*/ 334 h 458"/>
                <a:gd name="T22" fmla="*/ 408 w 458"/>
                <a:gd name="T23" fmla="*/ 371 h 458"/>
                <a:gd name="T24" fmla="*/ 378 w 458"/>
                <a:gd name="T25" fmla="*/ 402 h 458"/>
                <a:gd name="T26" fmla="*/ 343 w 458"/>
                <a:gd name="T27" fmla="*/ 427 h 458"/>
                <a:gd name="T28" fmla="*/ 304 w 458"/>
                <a:gd name="T29" fmla="*/ 446 h 458"/>
                <a:gd name="T30" fmla="*/ 261 w 458"/>
                <a:gd name="T31" fmla="*/ 456 h 458"/>
                <a:gd name="T32" fmla="*/ 214 w 458"/>
                <a:gd name="T33" fmla="*/ 457 h 458"/>
                <a:gd name="T34" fmla="*/ 168 w 458"/>
                <a:gd name="T35" fmla="*/ 449 h 458"/>
                <a:gd name="T36" fmla="*/ 126 w 458"/>
                <a:gd name="T37" fmla="*/ 432 h 458"/>
                <a:gd name="T38" fmla="*/ 89 w 458"/>
                <a:gd name="T39" fmla="*/ 409 h 458"/>
                <a:gd name="T40" fmla="*/ 57 w 458"/>
                <a:gd name="T41" fmla="*/ 380 h 458"/>
                <a:gd name="T42" fmla="*/ 31 w 458"/>
                <a:gd name="T43" fmla="*/ 346 h 458"/>
                <a:gd name="T44" fmla="*/ 13 w 458"/>
                <a:gd name="T45" fmla="*/ 307 h 458"/>
                <a:gd name="T46" fmla="*/ 2 w 458"/>
                <a:gd name="T47" fmla="*/ 264 h 458"/>
                <a:gd name="T48" fmla="*/ 1 w 458"/>
                <a:gd name="T49" fmla="*/ 217 h 458"/>
                <a:gd name="T50" fmla="*/ 9 w 458"/>
                <a:gd name="T51" fmla="*/ 171 h 458"/>
                <a:gd name="T52" fmla="*/ 25 w 458"/>
                <a:gd name="T53" fmla="*/ 128 h 458"/>
                <a:gd name="T54" fmla="*/ 48 w 458"/>
                <a:gd name="T55" fmla="*/ 91 h 458"/>
                <a:gd name="T56" fmla="*/ 76 w 458"/>
                <a:gd name="T57" fmla="*/ 59 h 458"/>
                <a:gd name="T58" fmla="*/ 110 w 458"/>
                <a:gd name="T59" fmla="*/ 33 h 458"/>
                <a:gd name="T60" fmla="*/ 149 w 458"/>
                <a:gd name="T61" fmla="*/ 14 h 458"/>
                <a:gd name="T62" fmla="*/ 191 w 458"/>
                <a:gd name="T63" fmla="*/ 3 h 458"/>
                <a:gd name="T64" fmla="*/ 229 w 458"/>
                <a:gd name="T65" fmla="*/ 0 h 4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8"/>
                <a:gd name="T100" fmla="*/ 0 h 458"/>
                <a:gd name="T101" fmla="*/ 458 w 458"/>
                <a:gd name="T102" fmla="*/ 458 h 4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8" h="458">
                  <a:moveTo>
                    <a:pt x="229" y="0"/>
                  </a:moveTo>
                  <a:lnTo>
                    <a:pt x="252" y="1"/>
                  </a:lnTo>
                  <a:lnTo>
                    <a:pt x="274" y="4"/>
                  </a:lnTo>
                  <a:lnTo>
                    <a:pt x="296" y="10"/>
                  </a:lnTo>
                  <a:lnTo>
                    <a:pt x="317" y="17"/>
                  </a:lnTo>
                  <a:lnTo>
                    <a:pt x="337" y="26"/>
                  </a:lnTo>
                  <a:lnTo>
                    <a:pt x="355" y="38"/>
                  </a:lnTo>
                  <a:lnTo>
                    <a:pt x="373" y="51"/>
                  </a:lnTo>
                  <a:lnTo>
                    <a:pt x="389" y="65"/>
                  </a:lnTo>
                  <a:lnTo>
                    <a:pt x="404" y="81"/>
                  </a:lnTo>
                  <a:lnTo>
                    <a:pt x="417" y="98"/>
                  </a:lnTo>
                  <a:lnTo>
                    <a:pt x="429" y="117"/>
                  </a:lnTo>
                  <a:lnTo>
                    <a:pt x="439" y="136"/>
                  </a:lnTo>
                  <a:lnTo>
                    <a:pt x="446" y="157"/>
                  </a:lnTo>
                  <a:lnTo>
                    <a:pt x="452" y="178"/>
                  </a:lnTo>
                  <a:lnTo>
                    <a:pt x="456" y="201"/>
                  </a:lnTo>
                  <a:lnTo>
                    <a:pt x="458" y="224"/>
                  </a:lnTo>
                  <a:lnTo>
                    <a:pt x="457" y="247"/>
                  </a:lnTo>
                  <a:lnTo>
                    <a:pt x="454" y="270"/>
                  </a:lnTo>
                  <a:lnTo>
                    <a:pt x="448" y="293"/>
                  </a:lnTo>
                  <a:lnTo>
                    <a:pt x="441" y="314"/>
                  </a:lnTo>
                  <a:lnTo>
                    <a:pt x="432" y="334"/>
                  </a:lnTo>
                  <a:lnTo>
                    <a:pt x="421" y="353"/>
                  </a:lnTo>
                  <a:lnTo>
                    <a:pt x="408" y="371"/>
                  </a:lnTo>
                  <a:lnTo>
                    <a:pt x="394" y="387"/>
                  </a:lnTo>
                  <a:lnTo>
                    <a:pt x="378" y="402"/>
                  </a:lnTo>
                  <a:lnTo>
                    <a:pt x="361" y="416"/>
                  </a:lnTo>
                  <a:lnTo>
                    <a:pt x="343" y="427"/>
                  </a:lnTo>
                  <a:lnTo>
                    <a:pt x="324" y="438"/>
                  </a:lnTo>
                  <a:lnTo>
                    <a:pt x="304" y="446"/>
                  </a:lnTo>
                  <a:lnTo>
                    <a:pt x="283" y="452"/>
                  </a:lnTo>
                  <a:lnTo>
                    <a:pt x="261" y="456"/>
                  </a:lnTo>
                  <a:lnTo>
                    <a:pt x="238" y="458"/>
                  </a:lnTo>
                  <a:lnTo>
                    <a:pt x="214" y="457"/>
                  </a:lnTo>
                  <a:lnTo>
                    <a:pt x="190" y="454"/>
                  </a:lnTo>
                  <a:lnTo>
                    <a:pt x="168" y="449"/>
                  </a:lnTo>
                  <a:lnTo>
                    <a:pt x="146" y="441"/>
                  </a:lnTo>
                  <a:lnTo>
                    <a:pt x="126" y="432"/>
                  </a:lnTo>
                  <a:lnTo>
                    <a:pt x="107" y="422"/>
                  </a:lnTo>
                  <a:lnTo>
                    <a:pt x="89" y="409"/>
                  </a:lnTo>
                  <a:lnTo>
                    <a:pt x="72" y="395"/>
                  </a:lnTo>
                  <a:lnTo>
                    <a:pt x="57" y="380"/>
                  </a:lnTo>
                  <a:lnTo>
                    <a:pt x="43" y="363"/>
                  </a:lnTo>
                  <a:lnTo>
                    <a:pt x="31" y="346"/>
                  </a:lnTo>
                  <a:lnTo>
                    <a:pt x="21" y="327"/>
                  </a:lnTo>
                  <a:lnTo>
                    <a:pt x="13" y="307"/>
                  </a:lnTo>
                  <a:lnTo>
                    <a:pt x="6" y="286"/>
                  </a:lnTo>
                  <a:lnTo>
                    <a:pt x="2" y="264"/>
                  </a:lnTo>
                  <a:lnTo>
                    <a:pt x="0" y="242"/>
                  </a:lnTo>
                  <a:lnTo>
                    <a:pt x="1" y="217"/>
                  </a:lnTo>
                  <a:lnTo>
                    <a:pt x="4" y="193"/>
                  </a:lnTo>
                  <a:lnTo>
                    <a:pt x="9" y="171"/>
                  </a:lnTo>
                  <a:lnTo>
                    <a:pt x="16" y="149"/>
                  </a:lnTo>
                  <a:lnTo>
                    <a:pt x="25" y="128"/>
                  </a:lnTo>
                  <a:lnTo>
                    <a:pt x="35" y="109"/>
                  </a:lnTo>
                  <a:lnTo>
                    <a:pt x="48" y="91"/>
                  </a:lnTo>
                  <a:lnTo>
                    <a:pt x="61" y="74"/>
                  </a:lnTo>
                  <a:lnTo>
                    <a:pt x="76" y="59"/>
                  </a:lnTo>
                  <a:lnTo>
                    <a:pt x="93" y="45"/>
                  </a:lnTo>
                  <a:lnTo>
                    <a:pt x="110" y="33"/>
                  </a:lnTo>
                  <a:lnTo>
                    <a:pt x="129" y="22"/>
                  </a:lnTo>
                  <a:lnTo>
                    <a:pt x="149" y="14"/>
                  </a:lnTo>
                  <a:lnTo>
                    <a:pt x="169" y="7"/>
                  </a:lnTo>
                  <a:lnTo>
                    <a:pt x="191" y="3"/>
                  </a:lnTo>
                  <a:lnTo>
                    <a:pt x="213" y="0"/>
                  </a:lnTo>
                  <a:lnTo>
                    <a:pt x="229" y="0"/>
                  </a:lnTo>
                  <a:close/>
                </a:path>
              </a:pathLst>
            </a:custGeom>
            <a:noFill/>
            <a:ln w="4338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0" name="Freeform 11"/>
            <p:cNvSpPr>
              <a:spLocks/>
            </p:cNvSpPr>
            <p:nvPr/>
          </p:nvSpPr>
          <p:spPr bwMode="auto">
            <a:xfrm>
              <a:off x="1166" y="861"/>
              <a:ext cx="458" cy="458"/>
            </a:xfrm>
            <a:custGeom>
              <a:avLst/>
              <a:gdLst>
                <a:gd name="T0" fmla="*/ 252 w 458"/>
                <a:gd name="T1" fmla="*/ 1 h 458"/>
                <a:gd name="T2" fmla="*/ 296 w 458"/>
                <a:gd name="T3" fmla="*/ 10 h 458"/>
                <a:gd name="T4" fmla="*/ 337 w 458"/>
                <a:gd name="T5" fmla="*/ 26 h 458"/>
                <a:gd name="T6" fmla="*/ 373 w 458"/>
                <a:gd name="T7" fmla="*/ 51 h 458"/>
                <a:gd name="T8" fmla="*/ 404 w 458"/>
                <a:gd name="T9" fmla="*/ 81 h 458"/>
                <a:gd name="T10" fmla="*/ 429 w 458"/>
                <a:gd name="T11" fmla="*/ 117 h 458"/>
                <a:gd name="T12" fmla="*/ 447 w 458"/>
                <a:gd name="T13" fmla="*/ 157 h 458"/>
                <a:gd name="T14" fmla="*/ 456 w 458"/>
                <a:gd name="T15" fmla="*/ 201 h 458"/>
                <a:gd name="T16" fmla="*/ 457 w 458"/>
                <a:gd name="T17" fmla="*/ 247 h 458"/>
                <a:gd name="T18" fmla="*/ 448 w 458"/>
                <a:gd name="T19" fmla="*/ 293 h 458"/>
                <a:gd name="T20" fmla="*/ 432 w 458"/>
                <a:gd name="T21" fmla="*/ 334 h 458"/>
                <a:gd name="T22" fmla="*/ 408 w 458"/>
                <a:gd name="T23" fmla="*/ 371 h 458"/>
                <a:gd name="T24" fmla="*/ 378 w 458"/>
                <a:gd name="T25" fmla="*/ 402 h 458"/>
                <a:gd name="T26" fmla="*/ 343 w 458"/>
                <a:gd name="T27" fmla="*/ 427 h 458"/>
                <a:gd name="T28" fmla="*/ 304 w 458"/>
                <a:gd name="T29" fmla="*/ 446 h 458"/>
                <a:gd name="T30" fmla="*/ 261 w 458"/>
                <a:gd name="T31" fmla="*/ 456 h 458"/>
                <a:gd name="T32" fmla="*/ 214 w 458"/>
                <a:gd name="T33" fmla="*/ 457 h 458"/>
                <a:gd name="T34" fmla="*/ 168 w 458"/>
                <a:gd name="T35" fmla="*/ 449 h 458"/>
                <a:gd name="T36" fmla="*/ 126 w 458"/>
                <a:gd name="T37" fmla="*/ 432 h 458"/>
                <a:gd name="T38" fmla="*/ 89 w 458"/>
                <a:gd name="T39" fmla="*/ 409 h 458"/>
                <a:gd name="T40" fmla="*/ 57 w 458"/>
                <a:gd name="T41" fmla="*/ 380 h 458"/>
                <a:gd name="T42" fmla="*/ 31 w 458"/>
                <a:gd name="T43" fmla="*/ 346 h 458"/>
                <a:gd name="T44" fmla="*/ 13 w 458"/>
                <a:gd name="T45" fmla="*/ 307 h 458"/>
                <a:gd name="T46" fmla="*/ 2 w 458"/>
                <a:gd name="T47" fmla="*/ 264 h 458"/>
                <a:gd name="T48" fmla="*/ 1 w 458"/>
                <a:gd name="T49" fmla="*/ 217 h 458"/>
                <a:gd name="T50" fmla="*/ 9 w 458"/>
                <a:gd name="T51" fmla="*/ 171 h 458"/>
                <a:gd name="T52" fmla="*/ 25 w 458"/>
                <a:gd name="T53" fmla="*/ 128 h 458"/>
                <a:gd name="T54" fmla="*/ 48 w 458"/>
                <a:gd name="T55" fmla="*/ 91 h 458"/>
                <a:gd name="T56" fmla="*/ 76 w 458"/>
                <a:gd name="T57" fmla="*/ 59 h 458"/>
                <a:gd name="T58" fmla="*/ 110 w 458"/>
                <a:gd name="T59" fmla="*/ 33 h 458"/>
                <a:gd name="T60" fmla="*/ 149 w 458"/>
                <a:gd name="T61" fmla="*/ 14 h 458"/>
                <a:gd name="T62" fmla="*/ 191 w 458"/>
                <a:gd name="T63" fmla="*/ 3 h 458"/>
                <a:gd name="T64" fmla="*/ 229 w 458"/>
                <a:gd name="T65" fmla="*/ 0 h 4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8"/>
                <a:gd name="T100" fmla="*/ 0 h 458"/>
                <a:gd name="T101" fmla="*/ 458 w 458"/>
                <a:gd name="T102" fmla="*/ 458 h 4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8" h="458">
                  <a:moveTo>
                    <a:pt x="229" y="0"/>
                  </a:moveTo>
                  <a:lnTo>
                    <a:pt x="252" y="1"/>
                  </a:lnTo>
                  <a:lnTo>
                    <a:pt x="274" y="4"/>
                  </a:lnTo>
                  <a:lnTo>
                    <a:pt x="296" y="10"/>
                  </a:lnTo>
                  <a:lnTo>
                    <a:pt x="317" y="17"/>
                  </a:lnTo>
                  <a:lnTo>
                    <a:pt x="337" y="26"/>
                  </a:lnTo>
                  <a:lnTo>
                    <a:pt x="355" y="38"/>
                  </a:lnTo>
                  <a:lnTo>
                    <a:pt x="373" y="51"/>
                  </a:lnTo>
                  <a:lnTo>
                    <a:pt x="389" y="65"/>
                  </a:lnTo>
                  <a:lnTo>
                    <a:pt x="404" y="81"/>
                  </a:lnTo>
                  <a:lnTo>
                    <a:pt x="417" y="98"/>
                  </a:lnTo>
                  <a:lnTo>
                    <a:pt x="429" y="117"/>
                  </a:lnTo>
                  <a:lnTo>
                    <a:pt x="439" y="136"/>
                  </a:lnTo>
                  <a:lnTo>
                    <a:pt x="447" y="157"/>
                  </a:lnTo>
                  <a:lnTo>
                    <a:pt x="453" y="178"/>
                  </a:lnTo>
                  <a:lnTo>
                    <a:pt x="456" y="201"/>
                  </a:lnTo>
                  <a:lnTo>
                    <a:pt x="458" y="224"/>
                  </a:lnTo>
                  <a:lnTo>
                    <a:pt x="457" y="247"/>
                  </a:lnTo>
                  <a:lnTo>
                    <a:pt x="454" y="270"/>
                  </a:lnTo>
                  <a:lnTo>
                    <a:pt x="448" y="293"/>
                  </a:lnTo>
                  <a:lnTo>
                    <a:pt x="441" y="314"/>
                  </a:lnTo>
                  <a:lnTo>
                    <a:pt x="432" y="334"/>
                  </a:lnTo>
                  <a:lnTo>
                    <a:pt x="421" y="353"/>
                  </a:lnTo>
                  <a:lnTo>
                    <a:pt x="408" y="371"/>
                  </a:lnTo>
                  <a:lnTo>
                    <a:pt x="394" y="387"/>
                  </a:lnTo>
                  <a:lnTo>
                    <a:pt x="378" y="402"/>
                  </a:lnTo>
                  <a:lnTo>
                    <a:pt x="362" y="416"/>
                  </a:lnTo>
                  <a:lnTo>
                    <a:pt x="343" y="427"/>
                  </a:lnTo>
                  <a:lnTo>
                    <a:pt x="324" y="437"/>
                  </a:lnTo>
                  <a:lnTo>
                    <a:pt x="304" y="446"/>
                  </a:lnTo>
                  <a:lnTo>
                    <a:pt x="283" y="452"/>
                  </a:lnTo>
                  <a:lnTo>
                    <a:pt x="261" y="456"/>
                  </a:lnTo>
                  <a:lnTo>
                    <a:pt x="238" y="458"/>
                  </a:lnTo>
                  <a:lnTo>
                    <a:pt x="214" y="457"/>
                  </a:lnTo>
                  <a:lnTo>
                    <a:pt x="190" y="454"/>
                  </a:lnTo>
                  <a:lnTo>
                    <a:pt x="168" y="449"/>
                  </a:lnTo>
                  <a:lnTo>
                    <a:pt x="146" y="441"/>
                  </a:lnTo>
                  <a:lnTo>
                    <a:pt x="126" y="432"/>
                  </a:lnTo>
                  <a:lnTo>
                    <a:pt x="107" y="422"/>
                  </a:lnTo>
                  <a:lnTo>
                    <a:pt x="89" y="409"/>
                  </a:lnTo>
                  <a:lnTo>
                    <a:pt x="72" y="395"/>
                  </a:lnTo>
                  <a:lnTo>
                    <a:pt x="57" y="380"/>
                  </a:lnTo>
                  <a:lnTo>
                    <a:pt x="43" y="363"/>
                  </a:lnTo>
                  <a:lnTo>
                    <a:pt x="31" y="346"/>
                  </a:lnTo>
                  <a:lnTo>
                    <a:pt x="21" y="327"/>
                  </a:lnTo>
                  <a:lnTo>
                    <a:pt x="13" y="307"/>
                  </a:lnTo>
                  <a:lnTo>
                    <a:pt x="6" y="286"/>
                  </a:lnTo>
                  <a:lnTo>
                    <a:pt x="2" y="264"/>
                  </a:lnTo>
                  <a:lnTo>
                    <a:pt x="0" y="242"/>
                  </a:lnTo>
                  <a:lnTo>
                    <a:pt x="1" y="217"/>
                  </a:lnTo>
                  <a:lnTo>
                    <a:pt x="4" y="194"/>
                  </a:lnTo>
                  <a:lnTo>
                    <a:pt x="9" y="171"/>
                  </a:lnTo>
                  <a:lnTo>
                    <a:pt x="16" y="149"/>
                  </a:lnTo>
                  <a:lnTo>
                    <a:pt x="25" y="128"/>
                  </a:lnTo>
                  <a:lnTo>
                    <a:pt x="35" y="109"/>
                  </a:lnTo>
                  <a:lnTo>
                    <a:pt x="48" y="91"/>
                  </a:lnTo>
                  <a:lnTo>
                    <a:pt x="61" y="74"/>
                  </a:lnTo>
                  <a:lnTo>
                    <a:pt x="76" y="59"/>
                  </a:lnTo>
                  <a:lnTo>
                    <a:pt x="93" y="45"/>
                  </a:lnTo>
                  <a:lnTo>
                    <a:pt x="110" y="33"/>
                  </a:lnTo>
                  <a:lnTo>
                    <a:pt x="129" y="22"/>
                  </a:lnTo>
                  <a:lnTo>
                    <a:pt x="149" y="14"/>
                  </a:lnTo>
                  <a:lnTo>
                    <a:pt x="169" y="7"/>
                  </a:lnTo>
                  <a:lnTo>
                    <a:pt x="191" y="3"/>
                  </a:lnTo>
                  <a:lnTo>
                    <a:pt x="213" y="0"/>
                  </a:lnTo>
                  <a:lnTo>
                    <a:pt x="229" y="0"/>
                  </a:lnTo>
                  <a:close/>
                </a:path>
              </a:pathLst>
            </a:custGeom>
            <a:noFill/>
            <a:ln w="4338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1" name="Freeform 12"/>
            <p:cNvSpPr>
              <a:spLocks/>
            </p:cNvSpPr>
            <p:nvPr/>
          </p:nvSpPr>
          <p:spPr bwMode="auto">
            <a:xfrm>
              <a:off x="814" y="718"/>
              <a:ext cx="426" cy="20"/>
            </a:xfrm>
            <a:custGeom>
              <a:avLst/>
              <a:gdLst>
                <a:gd name="T0" fmla="*/ 0 w 426"/>
                <a:gd name="T1" fmla="*/ 0 h 20"/>
                <a:gd name="T2" fmla="*/ 425 w 426"/>
                <a:gd name="T3" fmla="*/ 0 h 20"/>
                <a:gd name="T4" fmla="*/ 0 60000 65536"/>
                <a:gd name="T5" fmla="*/ 0 60000 65536"/>
                <a:gd name="T6" fmla="*/ 0 w 426"/>
                <a:gd name="T7" fmla="*/ 0 h 20"/>
                <a:gd name="T8" fmla="*/ 426 w 426"/>
                <a:gd name="T9" fmla="*/ 20 h 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6" h="20">
                  <a:moveTo>
                    <a:pt x="0" y="0"/>
                  </a:moveTo>
                  <a:lnTo>
                    <a:pt x="425" y="0"/>
                  </a:lnTo>
                </a:path>
              </a:pathLst>
            </a:custGeom>
            <a:noFill/>
            <a:ln w="4338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2" name="Freeform 13"/>
            <p:cNvSpPr>
              <a:spLocks/>
            </p:cNvSpPr>
            <p:nvPr/>
          </p:nvSpPr>
          <p:spPr bwMode="auto">
            <a:xfrm>
              <a:off x="733" y="716"/>
              <a:ext cx="666" cy="387"/>
            </a:xfrm>
            <a:custGeom>
              <a:avLst/>
              <a:gdLst>
                <a:gd name="T0" fmla="*/ 504 w 666"/>
                <a:gd name="T1" fmla="*/ 0 h 387"/>
                <a:gd name="T2" fmla="*/ 665 w 666"/>
                <a:gd name="T3" fmla="*/ 386 h 387"/>
                <a:gd name="T4" fmla="*/ 279 w 666"/>
                <a:gd name="T5" fmla="*/ 386 h 387"/>
                <a:gd name="T6" fmla="*/ 0 w 666"/>
                <a:gd name="T7" fmla="*/ 107 h 3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6"/>
                <a:gd name="T13" fmla="*/ 0 h 387"/>
                <a:gd name="T14" fmla="*/ 666 w 666"/>
                <a:gd name="T15" fmla="*/ 387 h 3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6" h="387">
                  <a:moveTo>
                    <a:pt x="504" y="0"/>
                  </a:moveTo>
                  <a:lnTo>
                    <a:pt x="665" y="386"/>
                  </a:lnTo>
                  <a:lnTo>
                    <a:pt x="279" y="386"/>
                  </a:lnTo>
                  <a:lnTo>
                    <a:pt x="0" y="107"/>
                  </a:lnTo>
                </a:path>
              </a:pathLst>
            </a:custGeom>
            <a:noFill/>
            <a:ln w="4338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3" name="Freeform 14"/>
            <p:cNvSpPr>
              <a:spLocks/>
            </p:cNvSpPr>
            <p:nvPr/>
          </p:nvSpPr>
          <p:spPr bwMode="auto">
            <a:xfrm>
              <a:off x="1012" y="658"/>
              <a:ext cx="263" cy="440"/>
            </a:xfrm>
            <a:custGeom>
              <a:avLst/>
              <a:gdLst>
                <a:gd name="T0" fmla="*/ 0 w 263"/>
                <a:gd name="T1" fmla="*/ 440 h 440"/>
                <a:gd name="T2" fmla="*/ 262 w 263"/>
                <a:gd name="T3" fmla="*/ 0 h 440"/>
                <a:gd name="T4" fmla="*/ 0 60000 65536"/>
                <a:gd name="T5" fmla="*/ 0 60000 65536"/>
                <a:gd name="T6" fmla="*/ 0 w 263"/>
                <a:gd name="T7" fmla="*/ 0 h 440"/>
                <a:gd name="T8" fmla="*/ 263 w 263"/>
                <a:gd name="T9" fmla="*/ 440 h 4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3" h="440">
                  <a:moveTo>
                    <a:pt x="0" y="440"/>
                  </a:moveTo>
                  <a:lnTo>
                    <a:pt x="262" y="0"/>
                  </a:lnTo>
                </a:path>
              </a:pathLst>
            </a:custGeom>
            <a:noFill/>
            <a:ln w="4338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4" name="Freeform 15"/>
            <p:cNvSpPr>
              <a:spLocks/>
            </p:cNvSpPr>
            <p:nvPr/>
          </p:nvSpPr>
          <p:spPr bwMode="auto">
            <a:xfrm>
              <a:off x="1161" y="652"/>
              <a:ext cx="230" cy="20"/>
            </a:xfrm>
            <a:custGeom>
              <a:avLst/>
              <a:gdLst>
                <a:gd name="T0" fmla="*/ 0 w 230"/>
                <a:gd name="T1" fmla="*/ 0 h 20"/>
                <a:gd name="T2" fmla="*/ 229 w 230"/>
                <a:gd name="T3" fmla="*/ 0 h 20"/>
                <a:gd name="T4" fmla="*/ 0 60000 65536"/>
                <a:gd name="T5" fmla="*/ 0 60000 65536"/>
                <a:gd name="T6" fmla="*/ 0 w 230"/>
                <a:gd name="T7" fmla="*/ 0 h 20"/>
                <a:gd name="T8" fmla="*/ 230 w 230"/>
                <a:gd name="T9" fmla="*/ 20 h 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0" h="20">
                  <a:moveTo>
                    <a:pt x="0" y="0"/>
                  </a:moveTo>
                  <a:lnTo>
                    <a:pt x="229" y="0"/>
                  </a:lnTo>
                </a:path>
              </a:pathLst>
            </a:custGeom>
            <a:noFill/>
            <a:ln w="4338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5" name="Freeform 16"/>
            <p:cNvSpPr>
              <a:spLocks/>
            </p:cNvSpPr>
            <p:nvPr/>
          </p:nvSpPr>
          <p:spPr bwMode="auto">
            <a:xfrm>
              <a:off x="506" y="550"/>
              <a:ext cx="399" cy="536"/>
            </a:xfrm>
            <a:custGeom>
              <a:avLst/>
              <a:gdLst>
                <a:gd name="T0" fmla="*/ 0 w 399"/>
                <a:gd name="T1" fmla="*/ 535 h 536"/>
                <a:gd name="T2" fmla="*/ 101 w 399"/>
                <a:gd name="T3" fmla="*/ 535 h 536"/>
                <a:gd name="T4" fmla="*/ 301 w 399"/>
                <a:gd name="T5" fmla="*/ 165 h 536"/>
                <a:gd name="T6" fmla="*/ 308 w 399"/>
                <a:gd name="T7" fmla="*/ 148 h 536"/>
                <a:gd name="T8" fmla="*/ 314 w 399"/>
                <a:gd name="T9" fmla="*/ 133 h 536"/>
                <a:gd name="T10" fmla="*/ 316 w 399"/>
                <a:gd name="T11" fmla="*/ 119 h 536"/>
                <a:gd name="T12" fmla="*/ 312 w 399"/>
                <a:gd name="T13" fmla="*/ 107 h 536"/>
                <a:gd name="T14" fmla="*/ 301 w 399"/>
                <a:gd name="T15" fmla="*/ 98 h 536"/>
                <a:gd name="T16" fmla="*/ 279 w 399"/>
                <a:gd name="T17" fmla="*/ 92 h 536"/>
                <a:gd name="T18" fmla="*/ 210 w 399"/>
                <a:gd name="T19" fmla="*/ 76 h 536"/>
                <a:gd name="T20" fmla="*/ 190 w 399"/>
                <a:gd name="T21" fmla="*/ 71 h 536"/>
                <a:gd name="T22" fmla="*/ 176 w 399"/>
                <a:gd name="T23" fmla="*/ 61 h 536"/>
                <a:gd name="T24" fmla="*/ 167 w 399"/>
                <a:gd name="T25" fmla="*/ 49 h 536"/>
                <a:gd name="T26" fmla="*/ 164 w 399"/>
                <a:gd name="T27" fmla="*/ 36 h 536"/>
                <a:gd name="T28" fmla="*/ 167 w 399"/>
                <a:gd name="T29" fmla="*/ 23 h 536"/>
                <a:gd name="T30" fmla="*/ 175 w 399"/>
                <a:gd name="T31" fmla="*/ 12 h 536"/>
                <a:gd name="T32" fmla="*/ 188 w 399"/>
                <a:gd name="T33" fmla="*/ 4 h 536"/>
                <a:gd name="T34" fmla="*/ 206 w 399"/>
                <a:gd name="T35" fmla="*/ 0 h 536"/>
                <a:gd name="T36" fmla="*/ 399 w 399"/>
                <a:gd name="T37" fmla="*/ 0 h 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9"/>
                <a:gd name="T58" fmla="*/ 0 h 536"/>
                <a:gd name="T59" fmla="*/ 399 w 399"/>
                <a:gd name="T60" fmla="*/ 536 h 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9" h="536">
                  <a:moveTo>
                    <a:pt x="0" y="535"/>
                  </a:moveTo>
                  <a:lnTo>
                    <a:pt x="101" y="535"/>
                  </a:lnTo>
                  <a:lnTo>
                    <a:pt x="301" y="165"/>
                  </a:lnTo>
                  <a:lnTo>
                    <a:pt x="308" y="148"/>
                  </a:lnTo>
                  <a:lnTo>
                    <a:pt x="314" y="133"/>
                  </a:lnTo>
                  <a:lnTo>
                    <a:pt x="316" y="119"/>
                  </a:lnTo>
                  <a:lnTo>
                    <a:pt x="312" y="107"/>
                  </a:lnTo>
                  <a:lnTo>
                    <a:pt x="301" y="98"/>
                  </a:lnTo>
                  <a:lnTo>
                    <a:pt x="279" y="92"/>
                  </a:lnTo>
                  <a:lnTo>
                    <a:pt x="210" y="76"/>
                  </a:lnTo>
                  <a:lnTo>
                    <a:pt x="190" y="71"/>
                  </a:lnTo>
                  <a:lnTo>
                    <a:pt x="176" y="61"/>
                  </a:lnTo>
                  <a:lnTo>
                    <a:pt x="167" y="49"/>
                  </a:lnTo>
                  <a:lnTo>
                    <a:pt x="164" y="36"/>
                  </a:lnTo>
                  <a:lnTo>
                    <a:pt x="167" y="23"/>
                  </a:lnTo>
                  <a:lnTo>
                    <a:pt x="175" y="12"/>
                  </a:lnTo>
                  <a:lnTo>
                    <a:pt x="188" y="4"/>
                  </a:lnTo>
                  <a:lnTo>
                    <a:pt x="206" y="0"/>
                  </a:lnTo>
                  <a:lnTo>
                    <a:pt x="399" y="0"/>
                  </a:lnTo>
                </a:path>
              </a:pathLst>
            </a:custGeom>
            <a:noFill/>
            <a:ln w="4338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488" name="Group 17"/>
          <p:cNvGrpSpPr>
            <a:grpSpLocks/>
          </p:cNvGrpSpPr>
          <p:nvPr/>
        </p:nvGrpSpPr>
        <p:grpSpPr bwMode="auto">
          <a:xfrm>
            <a:off x="6096000" y="1828800"/>
            <a:ext cx="1201738" cy="1230313"/>
            <a:chOff x="0" y="0"/>
            <a:chExt cx="1893" cy="1937"/>
          </a:xfrm>
        </p:grpSpPr>
        <p:sp>
          <p:nvSpPr>
            <p:cNvPr id="20548" name="Freeform 18"/>
            <p:cNvSpPr>
              <a:spLocks/>
            </p:cNvSpPr>
            <p:nvPr/>
          </p:nvSpPr>
          <p:spPr bwMode="auto">
            <a:xfrm>
              <a:off x="34" y="34"/>
              <a:ext cx="1823" cy="1869"/>
            </a:xfrm>
            <a:custGeom>
              <a:avLst/>
              <a:gdLst>
                <a:gd name="T0" fmla="*/ 1701 w 1823"/>
                <a:gd name="T1" fmla="*/ 0 h 1869"/>
                <a:gd name="T2" fmla="*/ 121 w 1823"/>
                <a:gd name="T3" fmla="*/ 0 h 1869"/>
                <a:gd name="T4" fmla="*/ 114 w 1823"/>
                <a:gd name="T5" fmla="*/ 0 h 1869"/>
                <a:gd name="T6" fmla="*/ 88 w 1823"/>
                <a:gd name="T7" fmla="*/ 3 h 1869"/>
                <a:gd name="T8" fmla="*/ 64 w 1823"/>
                <a:gd name="T9" fmla="*/ 9 h 1869"/>
                <a:gd name="T10" fmla="*/ 42 w 1823"/>
                <a:gd name="T11" fmla="*/ 18 h 1869"/>
                <a:gd name="T12" fmla="*/ 25 w 1823"/>
                <a:gd name="T13" fmla="*/ 31 h 1869"/>
                <a:gd name="T14" fmla="*/ 11 w 1823"/>
                <a:gd name="T15" fmla="*/ 45 h 1869"/>
                <a:gd name="T16" fmla="*/ 3 w 1823"/>
                <a:gd name="T17" fmla="*/ 61 h 1869"/>
                <a:gd name="T18" fmla="*/ 0 w 1823"/>
                <a:gd name="T19" fmla="*/ 78 h 1869"/>
                <a:gd name="T20" fmla="*/ 0 w 1823"/>
                <a:gd name="T21" fmla="*/ 1795 h 1869"/>
                <a:gd name="T22" fmla="*/ 4 w 1823"/>
                <a:gd name="T23" fmla="*/ 1812 h 1869"/>
                <a:gd name="T24" fmla="*/ 14 w 1823"/>
                <a:gd name="T25" fmla="*/ 1827 h 1869"/>
                <a:gd name="T26" fmla="*/ 29 w 1823"/>
                <a:gd name="T27" fmla="*/ 1841 h 1869"/>
                <a:gd name="T28" fmla="*/ 48 w 1823"/>
                <a:gd name="T29" fmla="*/ 1853 h 1869"/>
                <a:gd name="T30" fmla="*/ 70 w 1823"/>
                <a:gd name="T31" fmla="*/ 1861 h 1869"/>
                <a:gd name="T32" fmla="*/ 94 w 1823"/>
                <a:gd name="T33" fmla="*/ 1867 h 1869"/>
                <a:gd name="T34" fmla="*/ 121 w 1823"/>
                <a:gd name="T35" fmla="*/ 1869 h 1869"/>
                <a:gd name="T36" fmla="*/ 1708 w 1823"/>
                <a:gd name="T37" fmla="*/ 1869 h 1869"/>
                <a:gd name="T38" fmla="*/ 1734 w 1823"/>
                <a:gd name="T39" fmla="*/ 1866 h 1869"/>
                <a:gd name="T40" fmla="*/ 1759 w 1823"/>
                <a:gd name="T41" fmla="*/ 1859 h 1869"/>
                <a:gd name="T42" fmla="*/ 1780 w 1823"/>
                <a:gd name="T43" fmla="*/ 1850 h 1869"/>
                <a:gd name="T44" fmla="*/ 1798 w 1823"/>
                <a:gd name="T45" fmla="*/ 1838 h 1869"/>
                <a:gd name="T46" fmla="*/ 1811 w 1823"/>
                <a:gd name="T47" fmla="*/ 1823 h 1869"/>
                <a:gd name="T48" fmla="*/ 1820 w 1823"/>
                <a:gd name="T49" fmla="*/ 1807 h 1869"/>
                <a:gd name="T50" fmla="*/ 1823 w 1823"/>
                <a:gd name="T51" fmla="*/ 1790 h 1869"/>
                <a:gd name="T52" fmla="*/ 1822 w 1823"/>
                <a:gd name="T53" fmla="*/ 74 h 1869"/>
                <a:gd name="T54" fmla="*/ 1818 w 1823"/>
                <a:gd name="T55" fmla="*/ 57 h 1869"/>
                <a:gd name="T56" fmla="*/ 1808 w 1823"/>
                <a:gd name="T57" fmla="*/ 41 h 1869"/>
                <a:gd name="T58" fmla="*/ 1793 w 1823"/>
                <a:gd name="T59" fmla="*/ 27 h 1869"/>
                <a:gd name="T60" fmla="*/ 1775 w 1823"/>
                <a:gd name="T61" fmla="*/ 16 h 1869"/>
                <a:gd name="T62" fmla="*/ 1753 w 1823"/>
                <a:gd name="T63" fmla="*/ 7 h 1869"/>
                <a:gd name="T64" fmla="*/ 1728 w 1823"/>
                <a:gd name="T65" fmla="*/ 1 h 1869"/>
                <a:gd name="T66" fmla="*/ 1701 w 1823"/>
                <a:gd name="T67" fmla="*/ 0 h 18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23"/>
                <a:gd name="T103" fmla="*/ 0 h 1869"/>
                <a:gd name="T104" fmla="*/ 1823 w 1823"/>
                <a:gd name="T105" fmla="*/ 1869 h 186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23" h="1869">
                  <a:moveTo>
                    <a:pt x="1701" y="0"/>
                  </a:moveTo>
                  <a:lnTo>
                    <a:pt x="121" y="0"/>
                  </a:lnTo>
                  <a:lnTo>
                    <a:pt x="114" y="0"/>
                  </a:lnTo>
                  <a:lnTo>
                    <a:pt x="88" y="3"/>
                  </a:lnTo>
                  <a:lnTo>
                    <a:pt x="64" y="9"/>
                  </a:lnTo>
                  <a:lnTo>
                    <a:pt x="42" y="18"/>
                  </a:lnTo>
                  <a:lnTo>
                    <a:pt x="25" y="31"/>
                  </a:lnTo>
                  <a:lnTo>
                    <a:pt x="11" y="45"/>
                  </a:lnTo>
                  <a:lnTo>
                    <a:pt x="3" y="61"/>
                  </a:lnTo>
                  <a:lnTo>
                    <a:pt x="0" y="78"/>
                  </a:lnTo>
                  <a:lnTo>
                    <a:pt x="0" y="1795"/>
                  </a:lnTo>
                  <a:lnTo>
                    <a:pt x="4" y="1812"/>
                  </a:lnTo>
                  <a:lnTo>
                    <a:pt x="14" y="1827"/>
                  </a:lnTo>
                  <a:lnTo>
                    <a:pt x="29" y="1841"/>
                  </a:lnTo>
                  <a:lnTo>
                    <a:pt x="48" y="1853"/>
                  </a:lnTo>
                  <a:lnTo>
                    <a:pt x="70" y="1861"/>
                  </a:lnTo>
                  <a:lnTo>
                    <a:pt x="94" y="1867"/>
                  </a:lnTo>
                  <a:lnTo>
                    <a:pt x="121" y="1869"/>
                  </a:lnTo>
                  <a:lnTo>
                    <a:pt x="1708" y="1869"/>
                  </a:lnTo>
                  <a:lnTo>
                    <a:pt x="1734" y="1866"/>
                  </a:lnTo>
                  <a:lnTo>
                    <a:pt x="1759" y="1859"/>
                  </a:lnTo>
                  <a:lnTo>
                    <a:pt x="1780" y="1850"/>
                  </a:lnTo>
                  <a:lnTo>
                    <a:pt x="1798" y="1838"/>
                  </a:lnTo>
                  <a:lnTo>
                    <a:pt x="1811" y="1823"/>
                  </a:lnTo>
                  <a:lnTo>
                    <a:pt x="1820" y="1807"/>
                  </a:lnTo>
                  <a:lnTo>
                    <a:pt x="1823" y="1790"/>
                  </a:lnTo>
                  <a:lnTo>
                    <a:pt x="1822" y="74"/>
                  </a:lnTo>
                  <a:lnTo>
                    <a:pt x="1818" y="57"/>
                  </a:lnTo>
                  <a:lnTo>
                    <a:pt x="1808" y="41"/>
                  </a:lnTo>
                  <a:lnTo>
                    <a:pt x="1793" y="27"/>
                  </a:lnTo>
                  <a:lnTo>
                    <a:pt x="1775" y="16"/>
                  </a:lnTo>
                  <a:lnTo>
                    <a:pt x="1753" y="7"/>
                  </a:lnTo>
                  <a:lnTo>
                    <a:pt x="1728" y="1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9" name="Rectangle 19"/>
            <p:cNvSpPr>
              <a:spLocks/>
            </p:cNvSpPr>
            <p:nvPr/>
          </p:nvSpPr>
          <p:spPr bwMode="auto">
            <a:xfrm>
              <a:off x="32" y="1333"/>
              <a:ext cx="416" cy="1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20550" name="Rectangle 20"/>
            <p:cNvSpPr>
              <a:spLocks/>
            </p:cNvSpPr>
            <p:nvPr/>
          </p:nvSpPr>
          <p:spPr bwMode="auto">
            <a:xfrm>
              <a:off x="401" y="1463"/>
              <a:ext cx="416" cy="1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20551" name="Rectangle 21"/>
            <p:cNvSpPr>
              <a:spLocks/>
            </p:cNvSpPr>
            <p:nvPr/>
          </p:nvSpPr>
          <p:spPr bwMode="auto">
            <a:xfrm>
              <a:off x="764" y="1577"/>
              <a:ext cx="416" cy="1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20552" name="Rectangle 22"/>
            <p:cNvSpPr>
              <a:spLocks/>
            </p:cNvSpPr>
            <p:nvPr/>
          </p:nvSpPr>
          <p:spPr bwMode="auto">
            <a:xfrm>
              <a:off x="1122" y="1693"/>
              <a:ext cx="416" cy="1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20553" name="Rectangle 23"/>
            <p:cNvSpPr>
              <a:spLocks/>
            </p:cNvSpPr>
            <p:nvPr/>
          </p:nvSpPr>
          <p:spPr bwMode="auto">
            <a:xfrm>
              <a:off x="1471" y="1807"/>
              <a:ext cx="416" cy="1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20554" name="Freeform 24"/>
            <p:cNvSpPr>
              <a:spLocks/>
            </p:cNvSpPr>
            <p:nvPr/>
          </p:nvSpPr>
          <p:spPr bwMode="auto">
            <a:xfrm>
              <a:off x="401" y="1422"/>
              <a:ext cx="46" cy="67"/>
            </a:xfrm>
            <a:custGeom>
              <a:avLst/>
              <a:gdLst>
                <a:gd name="T0" fmla="*/ 0 w 46"/>
                <a:gd name="T1" fmla="*/ 33 h 67"/>
                <a:gd name="T2" fmla="*/ 45 w 46"/>
                <a:gd name="T3" fmla="*/ 33 h 67"/>
                <a:gd name="T4" fmla="*/ 0 60000 65536"/>
                <a:gd name="T5" fmla="*/ 0 60000 65536"/>
                <a:gd name="T6" fmla="*/ 0 w 46"/>
                <a:gd name="T7" fmla="*/ 0 h 67"/>
                <a:gd name="T8" fmla="*/ 46 w 46"/>
                <a:gd name="T9" fmla="*/ 67 h 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" h="67">
                  <a:moveTo>
                    <a:pt x="0" y="33"/>
                  </a:moveTo>
                  <a:lnTo>
                    <a:pt x="45" y="33"/>
                  </a:lnTo>
                </a:path>
              </a:pathLst>
            </a:custGeom>
            <a:noFill/>
            <a:ln w="43764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5" name="Freeform 25"/>
            <p:cNvSpPr>
              <a:spLocks/>
            </p:cNvSpPr>
            <p:nvPr/>
          </p:nvSpPr>
          <p:spPr bwMode="auto">
            <a:xfrm>
              <a:off x="762" y="1554"/>
              <a:ext cx="56" cy="42"/>
            </a:xfrm>
            <a:custGeom>
              <a:avLst/>
              <a:gdLst>
                <a:gd name="T0" fmla="*/ 0 w 56"/>
                <a:gd name="T1" fmla="*/ 21 h 42"/>
                <a:gd name="T2" fmla="*/ 56 w 56"/>
                <a:gd name="T3" fmla="*/ 21 h 42"/>
                <a:gd name="T4" fmla="*/ 0 60000 65536"/>
                <a:gd name="T5" fmla="*/ 0 60000 65536"/>
                <a:gd name="T6" fmla="*/ 0 w 56"/>
                <a:gd name="T7" fmla="*/ 0 h 42"/>
                <a:gd name="T8" fmla="*/ 56 w 56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42">
                  <a:moveTo>
                    <a:pt x="0" y="21"/>
                  </a:moveTo>
                  <a:lnTo>
                    <a:pt x="56" y="21"/>
                  </a:lnTo>
                </a:path>
              </a:pathLst>
            </a:custGeom>
            <a:noFill/>
            <a:ln w="28092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6" name="Freeform 26"/>
            <p:cNvSpPr>
              <a:spLocks/>
            </p:cNvSpPr>
            <p:nvPr/>
          </p:nvSpPr>
          <p:spPr bwMode="auto">
            <a:xfrm>
              <a:off x="1124" y="1674"/>
              <a:ext cx="55" cy="31"/>
            </a:xfrm>
            <a:custGeom>
              <a:avLst/>
              <a:gdLst>
                <a:gd name="T0" fmla="*/ 0 w 55"/>
                <a:gd name="T1" fmla="*/ 15 h 31"/>
                <a:gd name="T2" fmla="*/ 54 w 55"/>
                <a:gd name="T3" fmla="*/ 15 h 31"/>
                <a:gd name="T4" fmla="*/ 0 60000 65536"/>
                <a:gd name="T5" fmla="*/ 0 60000 65536"/>
                <a:gd name="T6" fmla="*/ 0 w 55"/>
                <a:gd name="T7" fmla="*/ 0 h 31"/>
                <a:gd name="T8" fmla="*/ 55 w 55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5" h="31">
                  <a:moveTo>
                    <a:pt x="0" y="15"/>
                  </a:moveTo>
                  <a:lnTo>
                    <a:pt x="54" y="15"/>
                  </a:lnTo>
                </a:path>
              </a:pathLst>
            </a:custGeom>
            <a:noFill/>
            <a:ln w="2131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7" name="Freeform 27"/>
            <p:cNvSpPr>
              <a:spLocks/>
            </p:cNvSpPr>
            <p:nvPr/>
          </p:nvSpPr>
          <p:spPr bwMode="auto">
            <a:xfrm>
              <a:off x="1469" y="1792"/>
              <a:ext cx="65" cy="22"/>
            </a:xfrm>
            <a:custGeom>
              <a:avLst/>
              <a:gdLst>
                <a:gd name="T0" fmla="*/ 0 w 65"/>
                <a:gd name="T1" fmla="*/ 11 h 22"/>
                <a:gd name="T2" fmla="*/ 65 w 65"/>
                <a:gd name="T3" fmla="*/ 11 h 22"/>
                <a:gd name="T4" fmla="*/ 0 60000 65536"/>
                <a:gd name="T5" fmla="*/ 0 60000 65536"/>
                <a:gd name="T6" fmla="*/ 0 w 65"/>
                <a:gd name="T7" fmla="*/ 0 h 22"/>
                <a:gd name="T8" fmla="*/ 65 w 65"/>
                <a:gd name="T9" fmla="*/ 22 h 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" h="22">
                  <a:moveTo>
                    <a:pt x="0" y="11"/>
                  </a:moveTo>
                  <a:lnTo>
                    <a:pt x="65" y="11"/>
                  </a:lnTo>
                </a:path>
              </a:pathLst>
            </a:custGeom>
            <a:noFill/>
            <a:ln w="1579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8" name="Freeform 28"/>
            <p:cNvSpPr>
              <a:spLocks/>
            </p:cNvSpPr>
            <p:nvPr/>
          </p:nvSpPr>
          <p:spPr bwMode="auto">
            <a:xfrm>
              <a:off x="1341" y="312"/>
              <a:ext cx="166" cy="186"/>
            </a:xfrm>
            <a:custGeom>
              <a:avLst/>
              <a:gdLst>
                <a:gd name="T0" fmla="*/ 86 w 166"/>
                <a:gd name="T1" fmla="*/ 0 h 186"/>
                <a:gd name="T2" fmla="*/ 70 w 166"/>
                <a:gd name="T3" fmla="*/ 2 h 186"/>
                <a:gd name="T4" fmla="*/ 54 w 166"/>
                <a:gd name="T5" fmla="*/ 7 h 186"/>
                <a:gd name="T6" fmla="*/ 39 w 166"/>
                <a:gd name="T7" fmla="*/ 14 h 186"/>
                <a:gd name="T8" fmla="*/ 26 w 166"/>
                <a:gd name="T9" fmla="*/ 24 h 186"/>
                <a:gd name="T10" fmla="*/ 15 w 166"/>
                <a:gd name="T11" fmla="*/ 36 h 186"/>
                <a:gd name="T12" fmla="*/ 7 w 166"/>
                <a:gd name="T13" fmla="*/ 51 h 186"/>
                <a:gd name="T14" fmla="*/ 1 w 166"/>
                <a:gd name="T15" fmla="*/ 68 h 186"/>
                <a:gd name="T16" fmla="*/ 0 w 166"/>
                <a:gd name="T17" fmla="*/ 87 h 186"/>
                <a:gd name="T18" fmla="*/ 0 w 166"/>
                <a:gd name="T19" fmla="*/ 101 h 186"/>
                <a:gd name="T20" fmla="*/ 5 w 166"/>
                <a:gd name="T21" fmla="*/ 119 h 186"/>
                <a:gd name="T22" fmla="*/ 15 w 166"/>
                <a:gd name="T23" fmla="*/ 137 h 186"/>
                <a:gd name="T24" fmla="*/ 27 w 166"/>
                <a:gd name="T25" fmla="*/ 154 h 186"/>
                <a:gd name="T26" fmla="*/ 44 w 166"/>
                <a:gd name="T27" fmla="*/ 171 h 186"/>
                <a:gd name="T28" fmla="*/ 62 w 166"/>
                <a:gd name="T29" fmla="*/ 183 h 186"/>
                <a:gd name="T30" fmla="*/ 79 w 166"/>
                <a:gd name="T31" fmla="*/ 186 h 186"/>
                <a:gd name="T32" fmla="*/ 95 w 166"/>
                <a:gd name="T33" fmla="*/ 182 h 186"/>
                <a:gd name="T34" fmla="*/ 109 w 166"/>
                <a:gd name="T35" fmla="*/ 173 h 186"/>
                <a:gd name="T36" fmla="*/ 124 w 166"/>
                <a:gd name="T37" fmla="*/ 159 h 186"/>
                <a:gd name="T38" fmla="*/ 138 w 166"/>
                <a:gd name="T39" fmla="*/ 144 h 186"/>
                <a:gd name="T40" fmla="*/ 149 w 166"/>
                <a:gd name="T41" fmla="*/ 128 h 186"/>
                <a:gd name="T42" fmla="*/ 158 w 166"/>
                <a:gd name="T43" fmla="*/ 109 h 186"/>
                <a:gd name="T44" fmla="*/ 165 w 166"/>
                <a:gd name="T45" fmla="*/ 90 h 186"/>
                <a:gd name="T46" fmla="*/ 165 w 166"/>
                <a:gd name="T47" fmla="*/ 67 h 186"/>
                <a:gd name="T48" fmla="*/ 161 w 166"/>
                <a:gd name="T49" fmla="*/ 48 h 186"/>
                <a:gd name="T50" fmla="*/ 153 w 166"/>
                <a:gd name="T51" fmla="*/ 32 h 186"/>
                <a:gd name="T52" fmla="*/ 143 w 166"/>
                <a:gd name="T53" fmla="*/ 19 h 186"/>
                <a:gd name="T54" fmla="*/ 131 w 166"/>
                <a:gd name="T55" fmla="*/ 10 h 186"/>
                <a:gd name="T56" fmla="*/ 117 w 166"/>
                <a:gd name="T57" fmla="*/ 3 h 186"/>
                <a:gd name="T58" fmla="*/ 101 w 166"/>
                <a:gd name="T59" fmla="*/ 0 h 186"/>
                <a:gd name="T60" fmla="*/ 86 w 166"/>
                <a:gd name="T61" fmla="*/ 0 h 18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6"/>
                <a:gd name="T94" fmla="*/ 0 h 186"/>
                <a:gd name="T95" fmla="*/ 166 w 166"/>
                <a:gd name="T96" fmla="*/ 186 h 18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6" h="186">
                  <a:moveTo>
                    <a:pt x="86" y="0"/>
                  </a:moveTo>
                  <a:lnTo>
                    <a:pt x="70" y="2"/>
                  </a:lnTo>
                  <a:lnTo>
                    <a:pt x="54" y="7"/>
                  </a:lnTo>
                  <a:lnTo>
                    <a:pt x="39" y="14"/>
                  </a:lnTo>
                  <a:lnTo>
                    <a:pt x="26" y="24"/>
                  </a:lnTo>
                  <a:lnTo>
                    <a:pt x="15" y="36"/>
                  </a:lnTo>
                  <a:lnTo>
                    <a:pt x="7" y="51"/>
                  </a:lnTo>
                  <a:lnTo>
                    <a:pt x="1" y="68"/>
                  </a:lnTo>
                  <a:lnTo>
                    <a:pt x="0" y="87"/>
                  </a:lnTo>
                  <a:lnTo>
                    <a:pt x="0" y="101"/>
                  </a:lnTo>
                  <a:lnTo>
                    <a:pt x="5" y="119"/>
                  </a:lnTo>
                  <a:lnTo>
                    <a:pt x="15" y="137"/>
                  </a:lnTo>
                  <a:lnTo>
                    <a:pt x="27" y="154"/>
                  </a:lnTo>
                  <a:lnTo>
                    <a:pt x="44" y="171"/>
                  </a:lnTo>
                  <a:lnTo>
                    <a:pt x="62" y="183"/>
                  </a:lnTo>
                  <a:lnTo>
                    <a:pt x="79" y="186"/>
                  </a:lnTo>
                  <a:lnTo>
                    <a:pt x="95" y="182"/>
                  </a:lnTo>
                  <a:lnTo>
                    <a:pt x="109" y="173"/>
                  </a:lnTo>
                  <a:lnTo>
                    <a:pt x="124" y="159"/>
                  </a:lnTo>
                  <a:lnTo>
                    <a:pt x="138" y="144"/>
                  </a:lnTo>
                  <a:lnTo>
                    <a:pt x="149" y="128"/>
                  </a:lnTo>
                  <a:lnTo>
                    <a:pt x="158" y="109"/>
                  </a:lnTo>
                  <a:lnTo>
                    <a:pt x="165" y="90"/>
                  </a:lnTo>
                  <a:lnTo>
                    <a:pt x="165" y="67"/>
                  </a:lnTo>
                  <a:lnTo>
                    <a:pt x="161" y="48"/>
                  </a:lnTo>
                  <a:lnTo>
                    <a:pt x="153" y="32"/>
                  </a:lnTo>
                  <a:lnTo>
                    <a:pt x="143" y="19"/>
                  </a:lnTo>
                  <a:lnTo>
                    <a:pt x="131" y="10"/>
                  </a:lnTo>
                  <a:lnTo>
                    <a:pt x="117" y="3"/>
                  </a:lnTo>
                  <a:lnTo>
                    <a:pt x="101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9" name="Freeform 29"/>
            <p:cNvSpPr>
              <a:spLocks/>
            </p:cNvSpPr>
            <p:nvPr/>
          </p:nvSpPr>
          <p:spPr bwMode="auto">
            <a:xfrm>
              <a:off x="1341" y="312"/>
              <a:ext cx="166" cy="186"/>
            </a:xfrm>
            <a:custGeom>
              <a:avLst/>
              <a:gdLst>
                <a:gd name="T0" fmla="*/ 0 w 166"/>
                <a:gd name="T1" fmla="*/ 87 h 186"/>
                <a:gd name="T2" fmla="*/ 1 w 166"/>
                <a:gd name="T3" fmla="*/ 68 h 186"/>
                <a:gd name="T4" fmla="*/ 7 w 166"/>
                <a:gd name="T5" fmla="*/ 51 h 186"/>
                <a:gd name="T6" fmla="*/ 15 w 166"/>
                <a:gd name="T7" fmla="*/ 36 h 186"/>
                <a:gd name="T8" fmla="*/ 26 w 166"/>
                <a:gd name="T9" fmla="*/ 24 h 186"/>
                <a:gd name="T10" fmla="*/ 39 w 166"/>
                <a:gd name="T11" fmla="*/ 14 h 186"/>
                <a:gd name="T12" fmla="*/ 54 w 166"/>
                <a:gd name="T13" fmla="*/ 7 h 186"/>
                <a:gd name="T14" fmla="*/ 70 w 166"/>
                <a:gd name="T15" fmla="*/ 2 h 186"/>
                <a:gd name="T16" fmla="*/ 86 w 166"/>
                <a:gd name="T17" fmla="*/ 0 h 186"/>
                <a:gd name="T18" fmla="*/ 101 w 166"/>
                <a:gd name="T19" fmla="*/ 0 h 186"/>
                <a:gd name="T20" fmla="*/ 117 w 166"/>
                <a:gd name="T21" fmla="*/ 3 h 186"/>
                <a:gd name="T22" fmla="*/ 131 w 166"/>
                <a:gd name="T23" fmla="*/ 10 h 186"/>
                <a:gd name="T24" fmla="*/ 143 w 166"/>
                <a:gd name="T25" fmla="*/ 19 h 186"/>
                <a:gd name="T26" fmla="*/ 153 w 166"/>
                <a:gd name="T27" fmla="*/ 32 h 186"/>
                <a:gd name="T28" fmla="*/ 161 w 166"/>
                <a:gd name="T29" fmla="*/ 48 h 186"/>
                <a:gd name="T30" fmla="*/ 165 w 166"/>
                <a:gd name="T31" fmla="*/ 67 h 186"/>
                <a:gd name="T32" fmla="*/ 165 w 166"/>
                <a:gd name="T33" fmla="*/ 90 h 186"/>
                <a:gd name="T34" fmla="*/ 158 w 166"/>
                <a:gd name="T35" fmla="*/ 109 h 186"/>
                <a:gd name="T36" fmla="*/ 149 w 166"/>
                <a:gd name="T37" fmla="*/ 128 h 186"/>
                <a:gd name="T38" fmla="*/ 138 w 166"/>
                <a:gd name="T39" fmla="*/ 144 h 186"/>
                <a:gd name="T40" fmla="*/ 124 w 166"/>
                <a:gd name="T41" fmla="*/ 159 h 186"/>
                <a:gd name="T42" fmla="*/ 109 w 166"/>
                <a:gd name="T43" fmla="*/ 173 h 186"/>
                <a:gd name="T44" fmla="*/ 95 w 166"/>
                <a:gd name="T45" fmla="*/ 182 h 186"/>
                <a:gd name="T46" fmla="*/ 79 w 166"/>
                <a:gd name="T47" fmla="*/ 186 h 186"/>
                <a:gd name="T48" fmla="*/ 62 w 166"/>
                <a:gd name="T49" fmla="*/ 183 h 186"/>
                <a:gd name="T50" fmla="*/ 44 w 166"/>
                <a:gd name="T51" fmla="*/ 171 h 186"/>
                <a:gd name="T52" fmla="*/ 27 w 166"/>
                <a:gd name="T53" fmla="*/ 154 h 186"/>
                <a:gd name="T54" fmla="*/ 15 w 166"/>
                <a:gd name="T55" fmla="*/ 137 h 186"/>
                <a:gd name="T56" fmla="*/ 5 w 166"/>
                <a:gd name="T57" fmla="*/ 119 h 186"/>
                <a:gd name="T58" fmla="*/ 0 w 166"/>
                <a:gd name="T59" fmla="*/ 101 h 186"/>
                <a:gd name="T60" fmla="*/ 0 w 166"/>
                <a:gd name="T61" fmla="*/ 87 h 18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6"/>
                <a:gd name="T94" fmla="*/ 0 h 186"/>
                <a:gd name="T95" fmla="*/ 166 w 166"/>
                <a:gd name="T96" fmla="*/ 186 h 18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6" h="186">
                  <a:moveTo>
                    <a:pt x="0" y="87"/>
                  </a:moveTo>
                  <a:lnTo>
                    <a:pt x="1" y="68"/>
                  </a:lnTo>
                  <a:lnTo>
                    <a:pt x="7" y="51"/>
                  </a:lnTo>
                  <a:lnTo>
                    <a:pt x="15" y="36"/>
                  </a:lnTo>
                  <a:lnTo>
                    <a:pt x="26" y="24"/>
                  </a:lnTo>
                  <a:lnTo>
                    <a:pt x="39" y="14"/>
                  </a:lnTo>
                  <a:lnTo>
                    <a:pt x="54" y="7"/>
                  </a:lnTo>
                  <a:lnTo>
                    <a:pt x="70" y="2"/>
                  </a:lnTo>
                  <a:lnTo>
                    <a:pt x="86" y="0"/>
                  </a:lnTo>
                  <a:lnTo>
                    <a:pt x="101" y="0"/>
                  </a:lnTo>
                  <a:lnTo>
                    <a:pt x="117" y="3"/>
                  </a:lnTo>
                  <a:lnTo>
                    <a:pt x="131" y="10"/>
                  </a:lnTo>
                  <a:lnTo>
                    <a:pt x="143" y="19"/>
                  </a:lnTo>
                  <a:lnTo>
                    <a:pt x="153" y="32"/>
                  </a:lnTo>
                  <a:lnTo>
                    <a:pt x="161" y="48"/>
                  </a:lnTo>
                  <a:lnTo>
                    <a:pt x="165" y="67"/>
                  </a:lnTo>
                  <a:lnTo>
                    <a:pt x="165" y="90"/>
                  </a:lnTo>
                  <a:lnTo>
                    <a:pt x="158" y="109"/>
                  </a:lnTo>
                  <a:lnTo>
                    <a:pt x="149" y="128"/>
                  </a:lnTo>
                  <a:lnTo>
                    <a:pt x="138" y="144"/>
                  </a:lnTo>
                  <a:lnTo>
                    <a:pt x="124" y="159"/>
                  </a:lnTo>
                  <a:lnTo>
                    <a:pt x="109" y="173"/>
                  </a:lnTo>
                  <a:lnTo>
                    <a:pt x="95" y="182"/>
                  </a:lnTo>
                  <a:lnTo>
                    <a:pt x="79" y="186"/>
                  </a:lnTo>
                  <a:lnTo>
                    <a:pt x="62" y="183"/>
                  </a:lnTo>
                  <a:lnTo>
                    <a:pt x="44" y="171"/>
                  </a:lnTo>
                  <a:lnTo>
                    <a:pt x="27" y="154"/>
                  </a:lnTo>
                  <a:lnTo>
                    <a:pt x="15" y="137"/>
                  </a:lnTo>
                  <a:lnTo>
                    <a:pt x="5" y="119"/>
                  </a:lnTo>
                  <a:lnTo>
                    <a:pt x="0" y="101"/>
                  </a:lnTo>
                  <a:lnTo>
                    <a:pt x="0" y="87"/>
                  </a:lnTo>
                  <a:close/>
                </a:path>
              </a:pathLst>
            </a:custGeom>
            <a:noFill/>
            <a:ln w="6692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560" name="Group 30"/>
            <p:cNvGrpSpPr>
              <a:grpSpLocks/>
            </p:cNvGrpSpPr>
            <p:nvPr/>
          </p:nvGrpSpPr>
          <p:grpSpPr bwMode="auto">
            <a:xfrm>
              <a:off x="1022" y="498"/>
              <a:ext cx="417" cy="974"/>
              <a:chOff x="1022" y="498"/>
              <a:chExt cx="417" cy="974"/>
            </a:xfrm>
          </p:grpSpPr>
          <p:sp>
            <p:nvSpPr>
              <p:cNvPr id="20566" name="Freeform 31"/>
              <p:cNvSpPr>
                <a:spLocks/>
              </p:cNvSpPr>
              <p:nvPr/>
            </p:nvSpPr>
            <p:spPr bwMode="auto">
              <a:xfrm>
                <a:off x="1022" y="498"/>
                <a:ext cx="417" cy="974"/>
              </a:xfrm>
              <a:custGeom>
                <a:avLst/>
                <a:gdLst>
                  <a:gd name="T0" fmla="*/ 392 w 417"/>
                  <a:gd name="T1" fmla="*/ 130 h 974"/>
                  <a:gd name="T2" fmla="*/ 194 w 417"/>
                  <a:gd name="T3" fmla="*/ 130 h 974"/>
                  <a:gd name="T4" fmla="*/ 157 w 417"/>
                  <a:gd name="T5" fmla="*/ 383 h 974"/>
                  <a:gd name="T6" fmla="*/ 155 w 417"/>
                  <a:gd name="T7" fmla="*/ 405 h 974"/>
                  <a:gd name="T8" fmla="*/ 155 w 417"/>
                  <a:gd name="T9" fmla="*/ 407 h 974"/>
                  <a:gd name="T10" fmla="*/ 154 w 417"/>
                  <a:gd name="T11" fmla="*/ 423 h 974"/>
                  <a:gd name="T12" fmla="*/ 157 w 417"/>
                  <a:gd name="T13" fmla="*/ 437 h 974"/>
                  <a:gd name="T14" fmla="*/ 165 w 417"/>
                  <a:gd name="T15" fmla="*/ 450 h 974"/>
                  <a:gd name="T16" fmla="*/ 305 w 417"/>
                  <a:gd name="T17" fmla="*/ 682 h 974"/>
                  <a:gd name="T18" fmla="*/ 312 w 417"/>
                  <a:gd name="T19" fmla="*/ 695 h 974"/>
                  <a:gd name="T20" fmla="*/ 312 w 417"/>
                  <a:gd name="T21" fmla="*/ 710 h 974"/>
                  <a:gd name="T22" fmla="*/ 304 w 417"/>
                  <a:gd name="T23" fmla="*/ 726 h 974"/>
                  <a:gd name="T24" fmla="*/ 286 w 417"/>
                  <a:gd name="T25" fmla="*/ 746 h 974"/>
                  <a:gd name="T26" fmla="*/ 150 w 417"/>
                  <a:gd name="T27" fmla="*/ 922 h 974"/>
                  <a:gd name="T28" fmla="*/ 148 w 417"/>
                  <a:gd name="T29" fmla="*/ 939 h 974"/>
                  <a:gd name="T30" fmla="*/ 151 w 417"/>
                  <a:gd name="T31" fmla="*/ 953 h 974"/>
                  <a:gd name="T32" fmla="*/ 158 w 417"/>
                  <a:gd name="T33" fmla="*/ 964 h 974"/>
                  <a:gd name="T34" fmla="*/ 168 w 417"/>
                  <a:gd name="T35" fmla="*/ 970 h 974"/>
                  <a:gd name="T36" fmla="*/ 180 w 417"/>
                  <a:gd name="T37" fmla="*/ 973 h 974"/>
                  <a:gd name="T38" fmla="*/ 193 w 417"/>
                  <a:gd name="T39" fmla="*/ 971 h 974"/>
                  <a:gd name="T40" fmla="*/ 207 w 417"/>
                  <a:gd name="T41" fmla="*/ 965 h 974"/>
                  <a:gd name="T42" fmla="*/ 219 w 417"/>
                  <a:gd name="T43" fmla="*/ 953 h 974"/>
                  <a:gd name="T44" fmla="*/ 399 w 417"/>
                  <a:gd name="T45" fmla="*/ 732 h 974"/>
                  <a:gd name="T46" fmla="*/ 409 w 417"/>
                  <a:gd name="T47" fmla="*/ 715 h 974"/>
                  <a:gd name="T48" fmla="*/ 416 w 417"/>
                  <a:gd name="T49" fmla="*/ 695 h 974"/>
                  <a:gd name="T50" fmla="*/ 417 w 417"/>
                  <a:gd name="T51" fmla="*/ 677 h 974"/>
                  <a:gd name="T52" fmla="*/ 409 w 417"/>
                  <a:gd name="T53" fmla="*/ 664 h 974"/>
                  <a:gd name="T54" fmla="*/ 319 w 417"/>
                  <a:gd name="T55" fmla="*/ 513 h 974"/>
                  <a:gd name="T56" fmla="*/ 309 w 417"/>
                  <a:gd name="T57" fmla="*/ 497 h 974"/>
                  <a:gd name="T58" fmla="*/ 299 w 417"/>
                  <a:gd name="T59" fmla="*/ 479 h 974"/>
                  <a:gd name="T60" fmla="*/ 292 w 417"/>
                  <a:gd name="T61" fmla="*/ 461 h 974"/>
                  <a:gd name="T62" fmla="*/ 290 w 417"/>
                  <a:gd name="T63" fmla="*/ 443 h 974"/>
                  <a:gd name="T64" fmla="*/ 293 w 417"/>
                  <a:gd name="T65" fmla="*/ 427 h 974"/>
                  <a:gd name="T66" fmla="*/ 347 w 417"/>
                  <a:gd name="T67" fmla="*/ 273 h 974"/>
                  <a:gd name="T68" fmla="*/ 355 w 417"/>
                  <a:gd name="T69" fmla="*/ 256 h 974"/>
                  <a:gd name="T70" fmla="*/ 362 w 417"/>
                  <a:gd name="T71" fmla="*/ 238 h 974"/>
                  <a:gd name="T72" fmla="*/ 369 w 417"/>
                  <a:gd name="T73" fmla="*/ 220 h 974"/>
                  <a:gd name="T74" fmla="*/ 375 w 417"/>
                  <a:gd name="T75" fmla="*/ 202 h 974"/>
                  <a:gd name="T76" fmla="*/ 381 w 417"/>
                  <a:gd name="T77" fmla="*/ 182 h 974"/>
                  <a:gd name="T78" fmla="*/ 386 w 417"/>
                  <a:gd name="T79" fmla="*/ 162 h 974"/>
                  <a:gd name="T80" fmla="*/ 391 w 417"/>
                  <a:gd name="T81" fmla="*/ 141 h 974"/>
                  <a:gd name="T82" fmla="*/ 392 w 417"/>
                  <a:gd name="T83" fmla="*/ 130 h 97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17"/>
                  <a:gd name="T127" fmla="*/ 0 h 974"/>
                  <a:gd name="T128" fmla="*/ 417 w 417"/>
                  <a:gd name="T129" fmla="*/ 974 h 97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17" h="974">
                    <a:moveTo>
                      <a:pt x="392" y="130"/>
                    </a:moveTo>
                    <a:lnTo>
                      <a:pt x="194" y="130"/>
                    </a:lnTo>
                    <a:lnTo>
                      <a:pt x="157" y="383"/>
                    </a:lnTo>
                    <a:lnTo>
                      <a:pt x="155" y="405"/>
                    </a:lnTo>
                    <a:lnTo>
                      <a:pt x="155" y="407"/>
                    </a:lnTo>
                    <a:lnTo>
                      <a:pt x="154" y="423"/>
                    </a:lnTo>
                    <a:lnTo>
                      <a:pt x="157" y="437"/>
                    </a:lnTo>
                    <a:lnTo>
                      <a:pt x="165" y="450"/>
                    </a:lnTo>
                    <a:lnTo>
                      <a:pt x="305" y="682"/>
                    </a:lnTo>
                    <a:lnTo>
                      <a:pt x="312" y="695"/>
                    </a:lnTo>
                    <a:lnTo>
                      <a:pt x="312" y="710"/>
                    </a:lnTo>
                    <a:lnTo>
                      <a:pt x="304" y="726"/>
                    </a:lnTo>
                    <a:lnTo>
                      <a:pt x="286" y="746"/>
                    </a:lnTo>
                    <a:lnTo>
                      <a:pt x="150" y="922"/>
                    </a:lnTo>
                    <a:lnTo>
                      <a:pt x="148" y="939"/>
                    </a:lnTo>
                    <a:lnTo>
                      <a:pt x="151" y="953"/>
                    </a:lnTo>
                    <a:lnTo>
                      <a:pt x="158" y="964"/>
                    </a:lnTo>
                    <a:lnTo>
                      <a:pt x="168" y="970"/>
                    </a:lnTo>
                    <a:lnTo>
                      <a:pt x="180" y="973"/>
                    </a:lnTo>
                    <a:lnTo>
                      <a:pt x="193" y="971"/>
                    </a:lnTo>
                    <a:lnTo>
                      <a:pt x="207" y="965"/>
                    </a:lnTo>
                    <a:lnTo>
                      <a:pt x="219" y="953"/>
                    </a:lnTo>
                    <a:lnTo>
                      <a:pt x="399" y="732"/>
                    </a:lnTo>
                    <a:lnTo>
                      <a:pt x="409" y="715"/>
                    </a:lnTo>
                    <a:lnTo>
                      <a:pt x="416" y="695"/>
                    </a:lnTo>
                    <a:lnTo>
                      <a:pt x="417" y="677"/>
                    </a:lnTo>
                    <a:lnTo>
                      <a:pt x="409" y="664"/>
                    </a:lnTo>
                    <a:lnTo>
                      <a:pt x="319" y="513"/>
                    </a:lnTo>
                    <a:lnTo>
                      <a:pt x="309" y="497"/>
                    </a:lnTo>
                    <a:lnTo>
                      <a:pt x="299" y="479"/>
                    </a:lnTo>
                    <a:lnTo>
                      <a:pt x="292" y="461"/>
                    </a:lnTo>
                    <a:lnTo>
                      <a:pt x="290" y="443"/>
                    </a:lnTo>
                    <a:lnTo>
                      <a:pt x="293" y="427"/>
                    </a:lnTo>
                    <a:lnTo>
                      <a:pt x="347" y="273"/>
                    </a:lnTo>
                    <a:lnTo>
                      <a:pt x="355" y="256"/>
                    </a:lnTo>
                    <a:lnTo>
                      <a:pt x="362" y="238"/>
                    </a:lnTo>
                    <a:lnTo>
                      <a:pt x="369" y="220"/>
                    </a:lnTo>
                    <a:lnTo>
                      <a:pt x="375" y="202"/>
                    </a:lnTo>
                    <a:lnTo>
                      <a:pt x="381" y="182"/>
                    </a:lnTo>
                    <a:lnTo>
                      <a:pt x="386" y="162"/>
                    </a:lnTo>
                    <a:lnTo>
                      <a:pt x="391" y="141"/>
                    </a:lnTo>
                    <a:lnTo>
                      <a:pt x="392" y="1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67" name="Freeform 32"/>
              <p:cNvSpPr>
                <a:spLocks/>
              </p:cNvSpPr>
              <p:nvPr/>
            </p:nvSpPr>
            <p:spPr bwMode="auto">
              <a:xfrm>
                <a:off x="1022" y="498"/>
                <a:ext cx="417" cy="974"/>
              </a:xfrm>
              <a:custGeom>
                <a:avLst/>
                <a:gdLst>
                  <a:gd name="T0" fmla="*/ 246 w 417"/>
                  <a:gd name="T1" fmla="*/ 0 h 974"/>
                  <a:gd name="T2" fmla="*/ 231 w 417"/>
                  <a:gd name="T3" fmla="*/ 5 h 974"/>
                  <a:gd name="T4" fmla="*/ 217 w 417"/>
                  <a:gd name="T5" fmla="*/ 14 h 974"/>
                  <a:gd name="T6" fmla="*/ 204 w 417"/>
                  <a:gd name="T7" fmla="*/ 29 h 974"/>
                  <a:gd name="T8" fmla="*/ 50 w 417"/>
                  <a:gd name="T9" fmla="*/ 147 h 974"/>
                  <a:gd name="T10" fmla="*/ 0 w 417"/>
                  <a:gd name="T11" fmla="*/ 405 h 974"/>
                  <a:gd name="T12" fmla="*/ 11 w 417"/>
                  <a:gd name="T13" fmla="*/ 417 h 974"/>
                  <a:gd name="T14" fmla="*/ 28 w 417"/>
                  <a:gd name="T15" fmla="*/ 421 h 974"/>
                  <a:gd name="T16" fmla="*/ 46 w 417"/>
                  <a:gd name="T17" fmla="*/ 417 h 974"/>
                  <a:gd name="T18" fmla="*/ 61 w 417"/>
                  <a:gd name="T19" fmla="*/ 407 h 974"/>
                  <a:gd name="T20" fmla="*/ 70 w 417"/>
                  <a:gd name="T21" fmla="*/ 390 h 974"/>
                  <a:gd name="T22" fmla="*/ 107 w 417"/>
                  <a:gd name="T23" fmla="*/ 207 h 974"/>
                  <a:gd name="T24" fmla="*/ 194 w 417"/>
                  <a:gd name="T25" fmla="*/ 130 h 974"/>
                  <a:gd name="T26" fmla="*/ 392 w 417"/>
                  <a:gd name="T27" fmla="*/ 130 h 974"/>
                  <a:gd name="T28" fmla="*/ 395 w 417"/>
                  <a:gd name="T29" fmla="*/ 119 h 974"/>
                  <a:gd name="T30" fmla="*/ 397 w 417"/>
                  <a:gd name="T31" fmla="*/ 96 h 974"/>
                  <a:gd name="T32" fmla="*/ 394 w 417"/>
                  <a:gd name="T33" fmla="*/ 78 h 974"/>
                  <a:gd name="T34" fmla="*/ 385 w 417"/>
                  <a:gd name="T35" fmla="*/ 63 h 974"/>
                  <a:gd name="T36" fmla="*/ 372 w 417"/>
                  <a:gd name="T37" fmla="*/ 52 h 974"/>
                  <a:gd name="T38" fmla="*/ 355 w 417"/>
                  <a:gd name="T39" fmla="*/ 44 h 974"/>
                  <a:gd name="T40" fmla="*/ 282 w 417"/>
                  <a:gd name="T41" fmla="*/ 5 h 974"/>
                  <a:gd name="T42" fmla="*/ 263 w 417"/>
                  <a:gd name="T43" fmla="*/ 0 h 974"/>
                  <a:gd name="T44" fmla="*/ 246 w 417"/>
                  <a:gd name="T45" fmla="*/ 0 h 9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7"/>
                  <a:gd name="T70" fmla="*/ 0 h 974"/>
                  <a:gd name="T71" fmla="*/ 417 w 417"/>
                  <a:gd name="T72" fmla="*/ 974 h 97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7" h="974">
                    <a:moveTo>
                      <a:pt x="246" y="0"/>
                    </a:moveTo>
                    <a:lnTo>
                      <a:pt x="231" y="5"/>
                    </a:lnTo>
                    <a:lnTo>
                      <a:pt x="217" y="14"/>
                    </a:lnTo>
                    <a:lnTo>
                      <a:pt x="204" y="29"/>
                    </a:lnTo>
                    <a:lnTo>
                      <a:pt x="50" y="147"/>
                    </a:lnTo>
                    <a:lnTo>
                      <a:pt x="0" y="405"/>
                    </a:lnTo>
                    <a:lnTo>
                      <a:pt x="11" y="417"/>
                    </a:lnTo>
                    <a:lnTo>
                      <a:pt x="28" y="421"/>
                    </a:lnTo>
                    <a:lnTo>
                      <a:pt x="46" y="417"/>
                    </a:lnTo>
                    <a:lnTo>
                      <a:pt x="61" y="407"/>
                    </a:lnTo>
                    <a:lnTo>
                      <a:pt x="70" y="390"/>
                    </a:lnTo>
                    <a:lnTo>
                      <a:pt x="107" y="207"/>
                    </a:lnTo>
                    <a:lnTo>
                      <a:pt x="194" y="130"/>
                    </a:lnTo>
                    <a:lnTo>
                      <a:pt x="392" y="130"/>
                    </a:lnTo>
                    <a:lnTo>
                      <a:pt x="395" y="119"/>
                    </a:lnTo>
                    <a:lnTo>
                      <a:pt x="397" y="96"/>
                    </a:lnTo>
                    <a:lnTo>
                      <a:pt x="394" y="78"/>
                    </a:lnTo>
                    <a:lnTo>
                      <a:pt x="385" y="63"/>
                    </a:lnTo>
                    <a:lnTo>
                      <a:pt x="372" y="52"/>
                    </a:lnTo>
                    <a:lnTo>
                      <a:pt x="355" y="44"/>
                    </a:lnTo>
                    <a:lnTo>
                      <a:pt x="282" y="5"/>
                    </a:lnTo>
                    <a:lnTo>
                      <a:pt x="263" y="0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561" name="Freeform 33"/>
            <p:cNvSpPr>
              <a:spLocks/>
            </p:cNvSpPr>
            <p:nvPr/>
          </p:nvSpPr>
          <p:spPr bwMode="auto">
            <a:xfrm>
              <a:off x="1022" y="498"/>
              <a:ext cx="417" cy="974"/>
            </a:xfrm>
            <a:custGeom>
              <a:avLst/>
              <a:gdLst>
                <a:gd name="T0" fmla="*/ 204 w 417"/>
                <a:gd name="T1" fmla="*/ 29 h 974"/>
                <a:gd name="T2" fmla="*/ 217 w 417"/>
                <a:gd name="T3" fmla="*/ 14 h 974"/>
                <a:gd name="T4" fmla="*/ 231 w 417"/>
                <a:gd name="T5" fmla="*/ 5 h 974"/>
                <a:gd name="T6" fmla="*/ 246 w 417"/>
                <a:gd name="T7" fmla="*/ 0 h 974"/>
                <a:gd name="T8" fmla="*/ 263 w 417"/>
                <a:gd name="T9" fmla="*/ 0 h 974"/>
                <a:gd name="T10" fmla="*/ 282 w 417"/>
                <a:gd name="T11" fmla="*/ 5 h 974"/>
                <a:gd name="T12" fmla="*/ 302 w 417"/>
                <a:gd name="T13" fmla="*/ 15 h 974"/>
                <a:gd name="T14" fmla="*/ 355 w 417"/>
                <a:gd name="T15" fmla="*/ 44 h 974"/>
                <a:gd name="T16" fmla="*/ 372 w 417"/>
                <a:gd name="T17" fmla="*/ 52 h 974"/>
                <a:gd name="T18" fmla="*/ 385 w 417"/>
                <a:gd name="T19" fmla="*/ 63 h 974"/>
                <a:gd name="T20" fmla="*/ 394 w 417"/>
                <a:gd name="T21" fmla="*/ 78 h 974"/>
                <a:gd name="T22" fmla="*/ 397 w 417"/>
                <a:gd name="T23" fmla="*/ 96 h 974"/>
                <a:gd name="T24" fmla="*/ 395 w 417"/>
                <a:gd name="T25" fmla="*/ 119 h 974"/>
                <a:gd name="T26" fmla="*/ 391 w 417"/>
                <a:gd name="T27" fmla="*/ 141 h 974"/>
                <a:gd name="T28" fmla="*/ 386 w 417"/>
                <a:gd name="T29" fmla="*/ 162 h 974"/>
                <a:gd name="T30" fmla="*/ 381 w 417"/>
                <a:gd name="T31" fmla="*/ 182 h 974"/>
                <a:gd name="T32" fmla="*/ 375 w 417"/>
                <a:gd name="T33" fmla="*/ 202 h 974"/>
                <a:gd name="T34" fmla="*/ 369 w 417"/>
                <a:gd name="T35" fmla="*/ 220 h 974"/>
                <a:gd name="T36" fmla="*/ 362 w 417"/>
                <a:gd name="T37" fmla="*/ 238 h 974"/>
                <a:gd name="T38" fmla="*/ 355 w 417"/>
                <a:gd name="T39" fmla="*/ 256 h 974"/>
                <a:gd name="T40" fmla="*/ 347 w 417"/>
                <a:gd name="T41" fmla="*/ 273 h 974"/>
                <a:gd name="T42" fmla="*/ 293 w 417"/>
                <a:gd name="T43" fmla="*/ 427 h 974"/>
                <a:gd name="T44" fmla="*/ 290 w 417"/>
                <a:gd name="T45" fmla="*/ 443 h 974"/>
                <a:gd name="T46" fmla="*/ 292 w 417"/>
                <a:gd name="T47" fmla="*/ 461 h 974"/>
                <a:gd name="T48" fmla="*/ 299 w 417"/>
                <a:gd name="T49" fmla="*/ 479 h 974"/>
                <a:gd name="T50" fmla="*/ 309 w 417"/>
                <a:gd name="T51" fmla="*/ 497 h 974"/>
                <a:gd name="T52" fmla="*/ 319 w 417"/>
                <a:gd name="T53" fmla="*/ 513 h 974"/>
                <a:gd name="T54" fmla="*/ 409 w 417"/>
                <a:gd name="T55" fmla="*/ 664 h 974"/>
                <a:gd name="T56" fmla="*/ 417 w 417"/>
                <a:gd name="T57" fmla="*/ 677 h 974"/>
                <a:gd name="T58" fmla="*/ 416 w 417"/>
                <a:gd name="T59" fmla="*/ 695 h 974"/>
                <a:gd name="T60" fmla="*/ 409 w 417"/>
                <a:gd name="T61" fmla="*/ 715 h 974"/>
                <a:gd name="T62" fmla="*/ 399 w 417"/>
                <a:gd name="T63" fmla="*/ 732 h 974"/>
                <a:gd name="T64" fmla="*/ 219 w 417"/>
                <a:gd name="T65" fmla="*/ 953 h 974"/>
                <a:gd name="T66" fmla="*/ 207 w 417"/>
                <a:gd name="T67" fmla="*/ 965 h 974"/>
                <a:gd name="T68" fmla="*/ 193 w 417"/>
                <a:gd name="T69" fmla="*/ 971 h 974"/>
                <a:gd name="T70" fmla="*/ 180 w 417"/>
                <a:gd name="T71" fmla="*/ 973 h 974"/>
                <a:gd name="T72" fmla="*/ 168 w 417"/>
                <a:gd name="T73" fmla="*/ 970 h 974"/>
                <a:gd name="T74" fmla="*/ 158 w 417"/>
                <a:gd name="T75" fmla="*/ 964 h 974"/>
                <a:gd name="T76" fmla="*/ 151 w 417"/>
                <a:gd name="T77" fmla="*/ 953 h 974"/>
                <a:gd name="T78" fmla="*/ 148 w 417"/>
                <a:gd name="T79" fmla="*/ 939 h 974"/>
                <a:gd name="T80" fmla="*/ 150 w 417"/>
                <a:gd name="T81" fmla="*/ 922 h 974"/>
                <a:gd name="T82" fmla="*/ 286 w 417"/>
                <a:gd name="T83" fmla="*/ 746 h 974"/>
                <a:gd name="T84" fmla="*/ 304 w 417"/>
                <a:gd name="T85" fmla="*/ 726 h 974"/>
                <a:gd name="T86" fmla="*/ 312 w 417"/>
                <a:gd name="T87" fmla="*/ 710 h 974"/>
                <a:gd name="T88" fmla="*/ 312 w 417"/>
                <a:gd name="T89" fmla="*/ 695 h 974"/>
                <a:gd name="T90" fmla="*/ 305 w 417"/>
                <a:gd name="T91" fmla="*/ 682 h 974"/>
                <a:gd name="T92" fmla="*/ 165 w 417"/>
                <a:gd name="T93" fmla="*/ 450 h 974"/>
                <a:gd name="T94" fmla="*/ 157 w 417"/>
                <a:gd name="T95" fmla="*/ 437 h 974"/>
                <a:gd name="T96" fmla="*/ 154 w 417"/>
                <a:gd name="T97" fmla="*/ 423 h 974"/>
                <a:gd name="T98" fmla="*/ 155 w 417"/>
                <a:gd name="T99" fmla="*/ 406 h 974"/>
                <a:gd name="T100" fmla="*/ 157 w 417"/>
                <a:gd name="T101" fmla="*/ 383 h 974"/>
                <a:gd name="T102" fmla="*/ 194 w 417"/>
                <a:gd name="T103" fmla="*/ 130 h 974"/>
                <a:gd name="T104" fmla="*/ 107 w 417"/>
                <a:gd name="T105" fmla="*/ 207 h 974"/>
                <a:gd name="T106" fmla="*/ 70 w 417"/>
                <a:gd name="T107" fmla="*/ 390 h 974"/>
                <a:gd name="T108" fmla="*/ 61 w 417"/>
                <a:gd name="T109" fmla="*/ 407 h 974"/>
                <a:gd name="T110" fmla="*/ 46 w 417"/>
                <a:gd name="T111" fmla="*/ 417 h 974"/>
                <a:gd name="T112" fmla="*/ 28 w 417"/>
                <a:gd name="T113" fmla="*/ 421 h 974"/>
                <a:gd name="T114" fmla="*/ 11 w 417"/>
                <a:gd name="T115" fmla="*/ 417 h 974"/>
                <a:gd name="T116" fmla="*/ 0 w 417"/>
                <a:gd name="T117" fmla="*/ 405 h 974"/>
                <a:gd name="T118" fmla="*/ 50 w 417"/>
                <a:gd name="T119" fmla="*/ 147 h 974"/>
                <a:gd name="T120" fmla="*/ 204 w 417"/>
                <a:gd name="T121" fmla="*/ 29 h 9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17"/>
                <a:gd name="T184" fmla="*/ 0 h 974"/>
                <a:gd name="T185" fmla="*/ 417 w 417"/>
                <a:gd name="T186" fmla="*/ 974 h 97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17" h="974">
                  <a:moveTo>
                    <a:pt x="204" y="29"/>
                  </a:moveTo>
                  <a:lnTo>
                    <a:pt x="217" y="14"/>
                  </a:lnTo>
                  <a:lnTo>
                    <a:pt x="231" y="5"/>
                  </a:lnTo>
                  <a:lnTo>
                    <a:pt x="246" y="0"/>
                  </a:lnTo>
                  <a:lnTo>
                    <a:pt x="263" y="0"/>
                  </a:lnTo>
                  <a:lnTo>
                    <a:pt x="282" y="5"/>
                  </a:lnTo>
                  <a:lnTo>
                    <a:pt x="302" y="15"/>
                  </a:lnTo>
                  <a:lnTo>
                    <a:pt x="355" y="44"/>
                  </a:lnTo>
                  <a:lnTo>
                    <a:pt x="372" y="52"/>
                  </a:lnTo>
                  <a:lnTo>
                    <a:pt x="385" y="63"/>
                  </a:lnTo>
                  <a:lnTo>
                    <a:pt x="394" y="78"/>
                  </a:lnTo>
                  <a:lnTo>
                    <a:pt x="397" y="96"/>
                  </a:lnTo>
                  <a:lnTo>
                    <a:pt x="395" y="119"/>
                  </a:lnTo>
                  <a:lnTo>
                    <a:pt x="391" y="141"/>
                  </a:lnTo>
                  <a:lnTo>
                    <a:pt x="386" y="162"/>
                  </a:lnTo>
                  <a:lnTo>
                    <a:pt x="381" y="182"/>
                  </a:lnTo>
                  <a:lnTo>
                    <a:pt x="375" y="202"/>
                  </a:lnTo>
                  <a:lnTo>
                    <a:pt x="369" y="220"/>
                  </a:lnTo>
                  <a:lnTo>
                    <a:pt x="362" y="238"/>
                  </a:lnTo>
                  <a:lnTo>
                    <a:pt x="355" y="256"/>
                  </a:lnTo>
                  <a:lnTo>
                    <a:pt x="347" y="273"/>
                  </a:lnTo>
                  <a:lnTo>
                    <a:pt x="293" y="427"/>
                  </a:lnTo>
                  <a:lnTo>
                    <a:pt x="290" y="443"/>
                  </a:lnTo>
                  <a:lnTo>
                    <a:pt x="292" y="461"/>
                  </a:lnTo>
                  <a:lnTo>
                    <a:pt x="299" y="479"/>
                  </a:lnTo>
                  <a:lnTo>
                    <a:pt x="309" y="497"/>
                  </a:lnTo>
                  <a:lnTo>
                    <a:pt x="319" y="513"/>
                  </a:lnTo>
                  <a:lnTo>
                    <a:pt x="409" y="664"/>
                  </a:lnTo>
                  <a:lnTo>
                    <a:pt x="417" y="677"/>
                  </a:lnTo>
                  <a:lnTo>
                    <a:pt x="416" y="695"/>
                  </a:lnTo>
                  <a:lnTo>
                    <a:pt x="409" y="715"/>
                  </a:lnTo>
                  <a:lnTo>
                    <a:pt x="399" y="732"/>
                  </a:lnTo>
                  <a:lnTo>
                    <a:pt x="219" y="953"/>
                  </a:lnTo>
                  <a:lnTo>
                    <a:pt x="207" y="965"/>
                  </a:lnTo>
                  <a:lnTo>
                    <a:pt x="193" y="971"/>
                  </a:lnTo>
                  <a:lnTo>
                    <a:pt x="180" y="973"/>
                  </a:lnTo>
                  <a:lnTo>
                    <a:pt x="168" y="970"/>
                  </a:lnTo>
                  <a:lnTo>
                    <a:pt x="158" y="964"/>
                  </a:lnTo>
                  <a:lnTo>
                    <a:pt x="151" y="953"/>
                  </a:lnTo>
                  <a:lnTo>
                    <a:pt x="148" y="939"/>
                  </a:lnTo>
                  <a:lnTo>
                    <a:pt x="150" y="922"/>
                  </a:lnTo>
                  <a:lnTo>
                    <a:pt x="286" y="746"/>
                  </a:lnTo>
                  <a:lnTo>
                    <a:pt x="304" y="726"/>
                  </a:lnTo>
                  <a:lnTo>
                    <a:pt x="312" y="710"/>
                  </a:lnTo>
                  <a:lnTo>
                    <a:pt x="312" y="695"/>
                  </a:lnTo>
                  <a:lnTo>
                    <a:pt x="305" y="682"/>
                  </a:lnTo>
                  <a:lnTo>
                    <a:pt x="165" y="450"/>
                  </a:lnTo>
                  <a:lnTo>
                    <a:pt x="157" y="437"/>
                  </a:lnTo>
                  <a:lnTo>
                    <a:pt x="154" y="423"/>
                  </a:lnTo>
                  <a:lnTo>
                    <a:pt x="155" y="406"/>
                  </a:lnTo>
                  <a:lnTo>
                    <a:pt x="157" y="383"/>
                  </a:lnTo>
                  <a:lnTo>
                    <a:pt x="194" y="130"/>
                  </a:lnTo>
                  <a:lnTo>
                    <a:pt x="107" y="207"/>
                  </a:lnTo>
                  <a:lnTo>
                    <a:pt x="70" y="390"/>
                  </a:lnTo>
                  <a:lnTo>
                    <a:pt x="61" y="407"/>
                  </a:lnTo>
                  <a:lnTo>
                    <a:pt x="46" y="417"/>
                  </a:lnTo>
                  <a:lnTo>
                    <a:pt x="28" y="421"/>
                  </a:lnTo>
                  <a:lnTo>
                    <a:pt x="11" y="417"/>
                  </a:lnTo>
                  <a:lnTo>
                    <a:pt x="0" y="405"/>
                  </a:lnTo>
                  <a:lnTo>
                    <a:pt x="50" y="147"/>
                  </a:lnTo>
                  <a:lnTo>
                    <a:pt x="204" y="29"/>
                  </a:lnTo>
                  <a:close/>
                </a:path>
              </a:pathLst>
            </a:custGeom>
            <a:noFill/>
            <a:ln w="6692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2" name="Freeform 34"/>
            <p:cNvSpPr>
              <a:spLocks/>
            </p:cNvSpPr>
            <p:nvPr/>
          </p:nvSpPr>
          <p:spPr bwMode="auto">
            <a:xfrm>
              <a:off x="1390" y="777"/>
              <a:ext cx="160" cy="181"/>
            </a:xfrm>
            <a:custGeom>
              <a:avLst/>
              <a:gdLst>
                <a:gd name="T0" fmla="*/ 23 w 160"/>
                <a:gd name="T1" fmla="*/ 0 h 181"/>
                <a:gd name="T2" fmla="*/ 0 w 160"/>
                <a:gd name="T3" fmla="*/ 73 h 181"/>
                <a:gd name="T4" fmla="*/ 102 w 160"/>
                <a:gd name="T5" fmla="*/ 171 h 181"/>
                <a:gd name="T6" fmla="*/ 114 w 160"/>
                <a:gd name="T7" fmla="*/ 178 h 181"/>
                <a:gd name="T8" fmla="*/ 127 w 160"/>
                <a:gd name="T9" fmla="*/ 180 h 181"/>
                <a:gd name="T10" fmla="*/ 138 w 160"/>
                <a:gd name="T11" fmla="*/ 177 h 181"/>
                <a:gd name="T12" fmla="*/ 148 w 160"/>
                <a:gd name="T13" fmla="*/ 170 h 181"/>
                <a:gd name="T14" fmla="*/ 155 w 160"/>
                <a:gd name="T15" fmla="*/ 160 h 181"/>
                <a:gd name="T16" fmla="*/ 160 w 160"/>
                <a:gd name="T17" fmla="*/ 148 h 181"/>
                <a:gd name="T18" fmla="*/ 160 w 160"/>
                <a:gd name="T19" fmla="*/ 134 h 181"/>
                <a:gd name="T20" fmla="*/ 155 w 160"/>
                <a:gd name="T21" fmla="*/ 121 h 181"/>
                <a:gd name="T22" fmla="*/ 145 w 160"/>
                <a:gd name="T23" fmla="*/ 107 h 181"/>
                <a:gd name="T24" fmla="*/ 23 w 160"/>
                <a:gd name="T25" fmla="*/ 0 h 1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0"/>
                <a:gd name="T40" fmla="*/ 0 h 181"/>
                <a:gd name="T41" fmla="*/ 160 w 160"/>
                <a:gd name="T42" fmla="*/ 181 h 18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0" h="181">
                  <a:moveTo>
                    <a:pt x="23" y="0"/>
                  </a:moveTo>
                  <a:lnTo>
                    <a:pt x="0" y="73"/>
                  </a:lnTo>
                  <a:lnTo>
                    <a:pt x="102" y="171"/>
                  </a:lnTo>
                  <a:lnTo>
                    <a:pt x="114" y="178"/>
                  </a:lnTo>
                  <a:lnTo>
                    <a:pt x="127" y="180"/>
                  </a:lnTo>
                  <a:lnTo>
                    <a:pt x="138" y="177"/>
                  </a:lnTo>
                  <a:lnTo>
                    <a:pt x="148" y="170"/>
                  </a:lnTo>
                  <a:lnTo>
                    <a:pt x="155" y="160"/>
                  </a:lnTo>
                  <a:lnTo>
                    <a:pt x="160" y="148"/>
                  </a:lnTo>
                  <a:lnTo>
                    <a:pt x="160" y="134"/>
                  </a:lnTo>
                  <a:lnTo>
                    <a:pt x="155" y="121"/>
                  </a:lnTo>
                  <a:lnTo>
                    <a:pt x="145" y="10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3" name="Freeform 35"/>
            <p:cNvSpPr>
              <a:spLocks/>
            </p:cNvSpPr>
            <p:nvPr/>
          </p:nvSpPr>
          <p:spPr bwMode="auto">
            <a:xfrm>
              <a:off x="1390" y="777"/>
              <a:ext cx="160" cy="181"/>
            </a:xfrm>
            <a:custGeom>
              <a:avLst/>
              <a:gdLst>
                <a:gd name="T0" fmla="*/ 23 w 160"/>
                <a:gd name="T1" fmla="*/ 0 h 181"/>
                <a:gd name="T2" fmla="*/ 145 w 160"/>
                <a:gd name="T3" fmla="*/ 107 h 181"/>
                <a:gd name="T4" fmla="*/ 155 w 160"/>
                <a:gd name="T5" fmla="*/ 121 h 181"/>
                <a:gd name="T6" fmla="*/ 160 w 160"/>
                <a:gd name="T7" fmla="*/ 134 h 181"/>
                <a:gd name="T8" fmla="*/ 160 w 160"/>
                <a:gd name="T9" fmla="*/ 148 h 181"/>
                <a:gd name="T10" fmla="*/ 155 w 160"/>
                <a:gd name="T11" fmla="*/ 160 h 181"/>
                <a:gd name="T12" fmla="*/ 148 w 160"/>
                <a:gd name="T13" fmla="*/ 170 h 181"/>
                <a:gd name="T14" fmla="*/ 138 w 160"/>
                <a:gd name="T15" fmla="*/ 177 h 181"/>
                <a:gd name="T16" fmla="*/ 127 w 160"/>
                <a:gd name="T17" fmla="*/ 180 h 181"/>
                <a:gd name="T18" fmla="*/ 114 w 160"/>
                <a:gd name="T19" fmla="*/ 178 h 181"/>
                <a:gd name="T20" fmla="*/ 102 w 160"/>
                <a:gd name="T21" fmla="*/ 171 h 181"/>
                <a:gd name="T22" fmla="*/ 0 w 160"/>
                <a:gd name="T23" fmla="*/ 73 h 181"/>
                <a:gd name="T24" fmla="*/ 23 w 160"/>
                <a:gd name="T25" fmla="*/ 0 h 1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0"/>
                <a:gd name="T40" fmla="*/ 0 h 181"/>
                <a:gd name="T41" fmla="*/ 160 w 160"/>
                <a:gd name="T42" fmla="*/ 181 h 18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0" h="181">
                  <a:moveTo>
                    <a:pt x="23" y="0"/>
                  </a:moveTo>
                  <a:lnTo>
                    <a:pt x="145" y="107"/>
                  </a:lnTo>
                  <a:lnTo>
                    <a:pt x="155" y="121"/>
                  </a:lnTo>
                  <a:lnTo>
                    <a:pt x="160" y="134"/>
                  </a:lnTo>
                  <a:lnTo>
                    <a:pt x="160" y="148"/>
                  </a:lnTo>
                  <a:lnTo>
                    <a:pt x="155" y="160"/>
                  </a:lnTo>
                  <a:lnTo>
                    <a:pt x="148" y="170"/>
                  </a:lnTo>
                  <a:lnTo>
                    <a:pt x="138" y="177"/>
                  </a:lnTo>
                  <a:lnTo>
                    <a:pt x="127" y="180"/>
                  </a:lnTo>
                  <a:lnTo>
                    <a:pt x="114" y="178"/>
                  </a:lnTo>
                  <a:lnTo>
                    <a:pt x="102" y="171"/>
                  </a:lnTo>
                  <a:lnTo>
                    <a:pt x="0" y="73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6692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4" name="Freeform 36"/>
            <p:cNvSpPr>
              <a:spLocks/>
            </p:cNvSpPr>
            <p:nvPr/>
          </p:nvSpPr>
          <p:spPr bwMode="auto">
            <a:xfrm>
              <a:off x="1380" y="1295"/>
              <a:ext cx="162" cy="327"/>
            </a:xfrm>
            <a:custGeom>
              <a:avLst/>
              <a:gdLst>
                <a:gd name="T0" fmla="*/ 51 w 162"/>
                <a:gd name="T1" fmla="*/ 0 h 327"/>
                <a:gd name="T2" fmla="*/ 0 w 162"/>
                <a:gd name="T3" fmla="*/ 65 h 327"/>
                <a:gd name="T4" fmla="*/ 84 w 162"/>
                <a:gd name="T5" fmla="*/ 301 h 327"/>
                <a:gd name="T6" fmla="*/ 99 w 162"/>
                <a:gd name="T7" fmla="*/ 315 h 327"/>
                <a:gd name="T8" fmla="*/ 113 w 162"/>
                <a:gd name="T9" fmla="*/ 324 h 327"/>
                <a:gd name="T10" fmla="*/ 126 w 162"/>
                <a:gd name="T11" fmla="*/ 327 h 327"/>
                <a:gd name="T12" fmla="*/ 139 w 162"/>
                <a:gd name="T13" fmla="*/ 326 h 327"/>
                <a:gd name="T14" fmla="*/ 149 w 162"/>
                <a:gd name="T15" fmla="*/ 320 h 327"/>
                <a:gd name="T16" fmla="*/ 156 w 162"/>
                <a:gd name="T17" fmla="*/ 312 h 327"/>
                <a:gd name="T18" fmla="*/ 161 w 162"/>
                <a:gd name="T19" fmla="*/ 300 h 327"/>
                <a:gd name="T20" fmla="*/ 162 w 162"/>
                <a:gd name="T21" fmla="*/ 286 h 327"/>
                <a:gd name="T22" fmla="*/ 159 w 162"/>
                <a:gd name="T23" fmla="*/ 271 h 327"/>
                <a:gd name="T24" fmla="*/ 51 w 162"/>
                <a:gd name="T25" fmla="*/ 0 h 3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2"/>
                <a:gd name="T40" fmla="*/ 0 h 327"/>
                <a:gd name="T41" fmla="*/ 162 w 162"/>
                <a:gd name="T42" fmla="*/ 327 h 3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2" h="327">
                  <a:moveTo>
                    <a:pt x="51" y="0"/>
                  </a:moveTo>
                  <a:lnTo>
                    <a:pt x="0" y="65"/>
                  </a:lnTo>
                  <a:lnTo>
                    <a:pt x="84" y="301"/>
                  </a:lnTo>
                  <a:lnTo>
                    <a:pt x="99" y="315"/>
                  </a:lnTo>
                  <a:lnTo>
                    <a:pt x="113" y="324"/>
                  </a:lnTo>
                  <a:lnTo>
                    <a:pt x="126" y="327"/>
                  </a:lnTo>
                  <a:lnTo>
                    <a:pt x="139" y="326"/>
                  </a:lnTo>
                  <a:lnTo>
                    <a:pt x="149" y="320"/>
                  </a:lnTo>
                  <a:lnTo>
                    <a:pt x="156" y="312"/>
                  </a:lnTo>
                  <a:lnTo>
                    <a:pt x="161" y="300"/>
                  </a:lnTo>
                  <a:lnTo>
                    <a:pt x="162" y="286"/>
                  </a:lnTo>
                  <a:lnTo>
                    <a:pt x="159" y="27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5" name="Freeform 37"/>
            <p:cNvSpPr>
              <a:spLocks/>
            </p:cNvSpPr>
            <p:nvPr/>
          </p:nvSpPr>
          <p:spPr bwMode="auto">
            <a:xfrm>
              <a:off x="1380" y="1295"/>
              <a:ext cx="162" cy="327"/>
            </a:xfrm>
            <a:custGeom>
              <a:avLst/>
              <a:gdLst>
                <a:gd name="T0" fmla="*/ 51 w 162"/>
                <a:gd name="T1" fmla="*/ 0 h 327"/>
                <a:gd name="T2" fmla="*/ 0 w 162"/>
                <a:gd name="T3" fmla="*/ 65 h 327"/>
                <a:gd name="T4" fmla="*/ 84 w 162"/>
                <a:gd name="T5" fmla="*/ 301 h 327"/>
                <a:gd name="T6" fmla="*/ 99 w 162"/>
                <a:gd name="T7" fmla="*/ 315 h 327"/>
                <a:gd name="T8" fmla="*/ 113 w 162"/>
                <a:gd name="T9" fmla="*/ 324 h 327"/>
                <a:gd name="T10" fmla="*/ 126 w 162"/>
                <a:gd name="T11" fmla="*/ 327 h 327"/>
                <a:gd name="T12" fmla="*/ 139 w 162"/>
                <a:gd name="T13" fmla="*/ 326 h 327"/>
                <a:gd name="T14" fmla="*/ 149 w 162"/>
                <a:gd name="T15" fmla="*/ 320 h 327"/>
                <a:gd name="T16" fmla="*/ 156 w 162"/>
                <a:gd name="T17" fmla="*/ 312 h 327"/>
                <a:gd name="T18" fmla="*/ 161 w 162"/>
                <a:gd name="T19" fmla="*/ 300 h 327"/>
                <a:gd name="T20" fmla="*/ 162 w 162"/>
                <a:gd name="T21" fmla="*/ 286 h 327"/>
                <a:gd name="T22" fmla="*/ 159 w 162"/>
                <a:gd name="T23" fmla="*/ 271 h 327"/>
                <a:gd name="T24" fmla="*/ 51 w 162"/>
                <a:gd name="T25" fmla="*/ 0 h 3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2"/>
                <a:gd name="T40" fmla="*/ 0 h 327"/>
                <a:gd name="T41" fmla="*/ 162 w 162"/>
                <a:gd name="T42" fmla="*/ 327 h 3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2" h="327">
                  <a:moveTo>
                    <a:pt x="51" y="0"/>
                  </a:moveTo>
                  <a:lnTo>
                    <a:pt x="0" y="65"/>
                  </a:lnTo>
                  <a:lnTo>
                    <a:pt x="84" y="301"/>
                  </a:lnTo>
                  <a:lnTo>
                    <a:pt x="99" y="315"/>
                  </a:lnTo>
                  <a:lnTo>
                    <a:pt x="113" y="324"/>
                  </a:lnTo>
                  <a:lnTo>
                    <a:pt x="126" y="327"/>
                  </a:lnTo>
                  <a:lnTo>
                    <a:pt x="139" y="326"/>
                  </a:lnTo>
                  <a:lnTo>
                    <a:pt x="149" y="320"/>
                  </a:lnTo>
                  <a:lnTo>
                    <a:pt x="156" y="312"/>
                  </a:lnTo>
                  <a:lnTo>
                    <a:pt x="161" y="300"/>
                  </a:lnTo>
                  <a:lnTo>
                    <a:pt x="162" y="286"/>
                  </a:lnTo>
                  <a:lnTo>
                    <a:pt x="159" y="271"/>
                  </a:lnTo>
                  <a:lnTo>
                    <a:pt x="51" y="0"/>
                  </a:lnTo>
                  <a:close/>
                </a:path>
              </a:pathLst>
            </a:custGeom>
            <a:noFill/>
            <a:ln w="6692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489" name="Group 38"/>
          <p:cNvGrpSpPr>
            <a:grpSpLocks/>
          </p:cNvGrpSpPr>
          <p:nvPr/>
        </p:nvGrpSpPr>
        <p:grpSpPr bwMode="auto">
          <a:xfrm>
            <a:off x="1524000" y="3657600"/>
            <a:ext cx="908050" cy="1411288"/>
            <a:chOff x="0" y="0"/>
            <a:chExt cx="1431" cy="2223"/>
          </a:xfrm>
        </p:grpSpPr>
        <p:sp>
          <p:nvSpPr>
            <p:cNvPr id="20524" name="Freeform 39"/>
            <p:cNvSpPr>
              <a:spLocks/>
            </p:cNvSpPr>
            <p:nvPr/>
          </p:nvSpPr>
          <p:spPr bwMode="auto">
            <a:xfrm>
              <a:off x="6" y="6"/>
              <a:ext cx="1419" cy="2211"/>
            </a:xfrm>
            <a:custGeom>
              <a:avLst/>
              <a:gdLst>
                <a:gd name="T0" fmla="*/ 1324 w 1419"/>
                <a:gd name="T1" fmla="*/ 0 h 2211"/>
                <a:gd name="T2" fmla="*/ 94 w 1419"/>
                <a:gd name="T3" fmla="*/ 0 h 2211"/>
                <a:gd name="T4" fmla="*/ 79 w 1419"/>
                <a:gd name="T5" fmla="*/ 1 h 2211"/>
                <a:gd name="T6" fmla="*/ 58 w 1419"/>
                <a:gd name="T7" fmla="*/ 7 h 2211"/>
                <a:gd name="T8" fmla="*/ 39 w 1419"/>
                <a:gd name="T9" fmla="*/ 17 h 2211"/>
                <a:gd name="T10" fmla="*/ 22 w 1419"/>
                <a:gd name="T11" fmla="*/ 32 h 2211"/>
                <a:gd name="T12" fmla="*/ 10 w 1419"/>
                <a:gd name="T13" fmla="*/ 50 h 2211"/>
                <a:gd name="T14" fmla="*/ 2 w 1419"/>
                <a:gd name="T15" fmla="*/ 70 h 2211"/>
                <a:gd name="T16" fmla="*/ 0 w 1419"/>
                <a:gd name="T17" fmla="*/ 93 h 2211"/>
                <a:gd name="T18" fmla="*/ 1 w 1419"/>
                <a:gd name="T19" fmla="*/ 2132 h 2211"/>
                <a:gd name="T20" fmla="*/ 7 w 1419"/>
                <a:gd name="T21" fmla="*/ 2153 h 2211"/>
                <a:gd name="T22" fmla="*/ 18 w 1419"/>
                <a:gd name="T23" fmla="*/ 2172 h 2211"/>
                <a:gd name="T24" fmla="*/ 33 w 1419"/>
                <a:gd name="T25" fmla="*/ 2188 h 2211"/>
                <a:gd name="T26" fmla="*/ 51 w 1419"/>
                <a:gd name="T27" fmla="*/ 2200 h 2211"/>
                <a:gd name="T28" fmla="*/ 72 w 1419"/>
                <a:gd name="T29" fmla="*/ 2208 h 2211"/>
                <a:gd name="T30" fmla="*/ 94 w 1419"/>
                <a:gd name="T31" fmla="*/ 2211 h 2211"/>
                <a:gd name="T32" fmla="*/ 1339 w 1419"/>
                <a:gd name="T33" fmla="*/ 2209 h 2211"/>
                <a:gd name="T34" fmla="*/ 1361 w 1419"/>
                <a:gd name="T35" fmla="*/ 2203 h 2211"/>
                <a:gd name="T36" fmla="*/ 1380 w 1419"/>
                <a:gd name="T37" fmla="*/ 2193 h 2211"/>
                <a:gd name="T38" fmla="*/ 1396 w 1419"/>
                <a:gd name="T39" fmla="*/ 2178 h 2211"/>
                <a:gd name="T40" fmla="*/ 1408 w 1419"/>
                <a:gd name="T41" fmla="*/ 2160 h 2211"/>
                <a:gd name="T42" fmla="*/ 1416 w 1419"/>
                <a:gd name="T43" fmla="*/ 2140 h 2211"/>
                <a:gd name="T44" fmla="*/ 1419 w 1419"/>
                <a:gd name="T45" fmla="*/ 2117 h 2211"/>
                <a:gd name="T46" fmla="*/ 1418 w 1419"/>
                <a:gd name="T47" fmla="*/ 78 h 2211"/>
                <a:gd name="T48" fmla="*/ 1412 w 1419"/>
                <a:gd name="T49" fmla="*/ 57 h 2211"/>
                <a:gd name="T50" fmla="*/ 1401 w 1419"/>
                <a:gd name="T51" fmla="*/ 38 h 2211"/>
                <a:gd name="T52" fmla="*/ 1386 w 1419"/>
                <a:gd name="T53" fmla="*/ 22 h 2211"/>
                <a:gd name="T54" fmla="*/ 1368 w 1419"/>
                <a:gd name="T55" fmla="*/ 10 h 2211"/>
                <a:gd name="T56" fmla="*/ 1347 w 1419"/>
                <a:gd name="T57" fmla="*/ 2 h 2211"/>
                <a:gd name="T58" fmla="*/ 1324 w 1419"/>
                <a:gd name="T59" fmla="*/ 0 h 221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19"/>
                <a:gd name="T91" fmla="*/ 0 h 2211"/>
                <a:gd name="T92" fmla="*/ 1419 w 1419"/>
                <a:gd name="T93" fmla="*/ 2211 h 221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19" h="2211">
                  <a:moveTo>
                    <a:pt x="1324" y="0"/>
                  </a:moveTo>
                  <a:lnTo>
                    <a:pt x="94" y="0"/>
                  </a:lnTo>
                  <a:lnTo>
                    <a:pt x="79" y="1"/>
                  </a:lnTo>
                  <a:lnTo>
                    <a:pt x="58" y="7"/>
                  </a:lnTo>
                  <a:lnTo>
                    <a:pt x="39" y="17"/>
                  </a:lnTo>
                  <a:lnTo>
                    <a:pt x="22" y="32"/>
                  </a:lnTo>
                  <a:lnTo>
                    <a:pt x="10" y="50"/>
                  </a:lnTo>
                  <a:lnTo>
                    <a:pt x="2" y="70"/>
                  </a:lnTo>
                  <a:lnTo>
                    <a:pt x="0" y="93"/>
                  </a:lnTo>
                  <a:lnTo>
                    <a:pt x="1" y="2132"/>
                  </a:lnTo>
                  <a:lnTo>
                    <a:pt x="7" y="2153"/>
                  </a:lnTo>
                  <a:lnTo>
                    <a:pt x="18" y="2172"/>
                  </a:lnTo>
                  <a:lnTo>
                    <a:pt x="33" y="2188"/>
                  </a:lnTo>
                  <a:lnTo>
                    <a:pt x="51" y="2200"/>
                  </a:lnTo>
                  <a:lnTo>
                    <a:pt x="72" y="2208"/>
                  </a:lnTo>
                  <a:lnTo>
                    <a:pt x="94" y="2211"/>
                  </a:lnTo>
                  <a:lnTo>
                    <a:pt x="1339" y="2209"/>
                  </a:lnTo>
                  <a:lnTo>
                    <a:pt x="1361" y="2203"/>
                  </a:lnTo>
                  <a:lnTo>
                    <a:pt x="1380" y="2193"/>
                  </a:lnTo>
                  <a:lnTo>
                    <a:pt x="1396" y="2178"/>
                  </a:lnTo>
                  <a:lnTo>
                    <a:pt x="1408" y="2160"/>
                  </a:lnTo>
                  <a:lnTo>
                    <a:pt x="1416" y="2140"/>
                  </a:lnTo>
                  <a:lnTo>
                    <a:pt x="1419" y="2117"/>
                  </a:lnTo>
                  <a:lnTo>
                    <a:pt x="1418" y="78"/>
                  </a:lnTo>
                  <a:lnTo>
                    <a:pt x="1412" y="57"/>
                  </a:lnTo>
                  <a:lnTo>
                    <a:pt x="1401" y="38"/>
                  </a:lnTo>
                  <a:lnTo>
                    <a:pt x="1386" y="22"/>
                  </a:lnTo>
                  <a:lnTo>
                    <a:pt x="1368" y="10"/>
                  </a:lnTo>
                  <a:lnTo>
                    <a:pt x="1347" y="2"/>
                  </a:lnTo>
                  <a:lnTo>
                    <a:pt x="1324" y="0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5" name="Freeform 40"/>
            <p:cNvSpPr>
              <a:spLocks/>
            </p:cNvSpPr>
            <p:nvPr/>
          </p:nvSpPr>
          <p:spPr bwMode="auto">
            <a:xfrm>
              <a:off x="123" y="346"/>
              <a:ext cx="1182" cy="1288"/>
            </a:xfrm>
            <a:custGeom>
              <a:avLst/>
              <a:gdLst>
                <a:gd name="T0" fmla="*/ 1130 w 1182"/>
                <a:gd name="T1" fmla="*/ 0 h 1288"/>
                <a:gd name="T2" fmla="*/ 51 w 1182"/>
                <a:gd name="T3" fmla="*/ 0 h 1288"/>
                <a:gd name="T4" fmla="*/ 36 w 1182"/>
                <a:gd name="T5" fmla="*/ 2 h 1288"/>
                <a:gd name="T6" fmla="*/ 17 w 1182"/>
                <a:gd name="T7" fmla="*/ 13 h 1288"/>
                <a:gd name="T8" fmla="*/ 4 w 1182"/>
                <a:gd name="T9" fmla="*/ 31 h 1288"/>
                <a:gd name="T10" fmla="*/ 0 w 1182"/>
                <a:gd name="T11" fmla="*/ 53 h 1288"/>
                <a:gd name="T12" fmla="*/ 2 w 1182"/>
                <a:gd name="T13" fmla="*/ 1250 h 1288"/>
                <a:gd name="T14" fmla="*/ 13 w 1182"/>
                <a:gd name="T15" fmla="*/ 1269 h 1288"/>
                <a:gd name="T16" fmla="*/ 30 w 1182"/>
                <a:gd name="T17" fmla="*/ 1282 h 1288"/>
                <a:gd name="T18" fmla="*/ 51 w 1182"/>
                <a:gd name="T19" fmla="*/ 1287 h 1288"/>
                <a:gd name="T20" fmla="*/ 1146 w 1182"/>
                <a:gd name="T21" fmla="*/ 1285 h 1288"/>
                <a:gd name="T22" fmla="*/ 1165 w 1182"/>
                <a:gd name="T23" fmla="*/ 1274 h 1288"/>
                <a:gd name="T24" fmla="*/ 1177 w 1182"/>
                <a:gd name="T25" fmla="*/ 1256 h 1288"/>
                <a:gd name="T26" fmla="*/ 1182 w 1182"/>
                <a:gd name="T27" fmla="*/ 1234 h 1288"/>
                <a:gd name="T28" fmla="*/ 1180 w 1182"/>
                <a:gd name="T29" fmla="*/ 37 h 1288"/>
                <a:gd name="T30" fmla="*/ 1169 w 1182"/>
                <a:gd name="T31" fmla="*/ 17 h 1288"/>
                <a:gd name="T32" fmla="*/ 1152 w 1182"/>
                <a:gd name="T33" fmla="*/ 4 h 1288"/>
                <a:gd name="T34" fmla="*/ 1130 w 1182"/>
                <a:gd name="T35" fmla="*/ 0 h 12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82"/>
                <a:gd name="T55" fmla="*/ 0 h 1288"/>
                <a:gd name="T56" fmla="*/ 1182 w 1182"/>
                <a:gd name="T57" fmla="*/ 1288 h 12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82" h="1288">
                  <a:moveTo>
                    <a:pt x="1130" y="0"/>
                  </a:moveTo>
                  <a:lnTo>
                    <a:pt x="51" y="0"/>
                  </a:lnTo>
                  <a:lnTo>
                    <a:pt x="36" y="2"/>
                  </a:lnTo>
                  <a:lnTo>
                    <a:pt x="17" y="13"/>
                  </a:lnTo>
                  <a:lnTo>
                    <a:pt x="4" y="31"/>
                  </a:lnTo>
                  <a:lnTo>
                    <a:pt x="0" y="53"/>
                  </a:lnTo>
                  <a:lnTo>
                    <a:pt x="2" y="1250"/>
                  </a:lnTo>
                  <a:lnTo>
                    <a:pt x="13" y="1269"/>
                  </a:lnTo>
                  <a:lnTo>
                    <a:pt x="30" y="1282"/>
                  </a:lnTo>
                  <a:lnTo>
                    <a:pt x="51" y="1287"/>
                  </a:lnTo>
                  <a:lnTo>
                    <a:pt x="1146" y="1285"/>
                  </a:lnTo>
                  <a:lnTo>
                    <a:pt x="1165" y="1274"/>
                  </a:lnTo>
                  <a:lnTo>
                    <a:pt x="1177" y="1256"/>
                  </a:lnTo>
                  <a:lnTo>
                    <a:pt x="1182" y="1234"/>
                  </a:lnTo>
                  <a:lnTo>
                    <a:pt x="1180" y="37"/>
                  </a:lnTo>
                  <a:lnTo>
                    <a:pt x="1169" y="17"/>
                  </a:lnTo>
                  <a:lnTo>
                    <a:pt x="1152" y="4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526" name="Group 41"/>
            <p:cNvGrpSpPr>
              <a:grpSpLocks/>
            </p:cNvGrpSpPr>
            <p:nvPr/>
          </p:nvGrpSpPr>
          <p:grpSpPr bwMode="auto">
            <a:xfrm>
              <a:off x="257" y="957"/>
              <a:ext cx="927" cy="359"/>
              <a:chOff x="257" y="957"/>
              <a:chExt cx="927" cy="359"/>
            </a:xfrm>
          </p:grpSpPr>
          <p:sp>
            <p:nvSpPr>
              <p:cNvPr id="20546" name="Freeform 42"/>
              <p:cNvSpPr>
                <a:spLocks/>
              </p:cNvSpPr>
              <p:nvPr/>
            </p:nvSpPr>
            <p:spPr bwMode="auto">
              <a:xfrm>
                <a:off x="257" y="957"/>
                <a:ext cx="927" cy="359"/>
              </a:xfrm>
              <a:custGeom>
                <a:avLst/>
                <a:gdLst>
                  <a:gd name="T0" fmla="*/ 855 w 927"/>
                  <a:gd name="T1" fmla="*/ 0 h 359"/>
                  <a:gd name="T2" fmla="*/ 103 w 927"/>
                  <a:gd name="T3" fmla="*/ 0 h 359"/>
                  <a:gd name="T4" fmla="*/ 0 w 927"/>
                  <a:gd name="T5" fmla="*/ 158 h 359"/>
                  <a:gd name="T6" fmla="*/ 0 w 927"/>
                  <a:gd name="T7" fmla="*/ 358 h 359"/>
                  <a:gd name="T8" fmla="*/ 62 w 927"/>
                  <a:gd name="T9" fmla="*/ 358 h 359"/>
                  <a:gd name="T10" fmla="*/ 63 w 927"/>
                  <a:gd name="T11" fmla="*/ 331 h 359"/>
                  <a:gd name="T12" fmla="*/ 68 w 927"/>
                  <a:gd name="T13" fmla="*/ 308 h 359"/>
                  <a:gd name="T14" fmla="*/ 77 w 927"/>
                  <a:gd name="T15" fmla="*/ 290 h 359"/>
                  <a:gd name="T16" fmla="*/ 90 w 927"/>
                  <a:gd name="T17" fmla="*/ 276 h 359"/>
                  <a:gd name="T18" fmla="*/ 107 w 927"/>
                  <a:gd name="T19" fmla="*/ 266 h 359"/>
                  <a:gd name="T20" fmla="*/ 127 w 927"/>
                  <a:gd name="T21" fmla="*/ 259 h 359"/>
                  <a:gd name="T22" fmla="*/ 150 w 927"/>
                  <a:gd name="T23" fmla="*/ 255 h 359"/>
                  <a:gd name="T24" fmla="*/ 927 w 927"/>
                  <a:gd name="T25" fmla="*/ 254 h 359"/>
                  <a:gd name="T26" fmla="*/ 927 w 927"/>
                  <a:gd name="T27" fmla="*/ 168 h 359"/>
                  <a:gd name="T28" fmla="*/ 855 w 927"/>
                  <a:gd name="T29" fmla="*/ 0 h 3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27"/>
                  <a:gd name="T46" fmla="*/ 0 h 359"/>
                  <a:gd name="T47" fmla="*/ 927 w 927"/>
                  <a:gd name="T48" fmla="*/ 359 h 35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27" h="359">
                    <a:moveTo>
                      <a:pt x="855" y="0"/>
                    </a:moveTo>
                    <a:lnTo>
                      <a:pt x="103" y="0"/>
                    </a:lnTo>
                    <a:lnTo>
                      <a:pt x="0" y="158"/>
                    </a:lnTo>
                    <a:lnTo>
                      <a:pt x="0" y="358"/>
                    </a:lnTo>
                    <a:lnTo>
                      <a:pt x="62" y="358"/>
                    </a:lnTo>
                    <a:lnTo>
                      <a:pt x="63" y="331"/>
                    </a:lnTo>
                    <a:lnTo>
                      <a:pt x="68" y="308"/>
                    </a:lnTo>
                    <a:lnTo>
                      <a:pt x="77" y="290"/>
                    </a:lnTo>
                    <a:lnTo>
                      <a:pt x="90" y="276"/>
                    </a:lnTo>
                    <a:lnTo>
                      <a:pt x="107" y="266"/>
                    </a:lnTo>
                    <a:lnTo>
                      <a:pt x="127" y="259"/>
                    </a:lnTo>
                    <a:lnTo>
                      <a:pt x="150" y="255"/>
                    </a:lnTo>
                    <a:lnTo>
                      <a:pt x="927" y="254"/>
                    </a:lnTo>
                    <a:lnTo>
                      <a:pt x="927" y="168"/>
                    </a:lnTo>
                    <a:lnTo>
                      <a:pt x="8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47" name="Freeform 43"/>
              <p:cNvSpPr>
                <a:spLocks/>
              </p:cNvSpPr>
              <p:nvPr/>
            </p:nvSpPr>
            <p:spPr bwMode="auto">
              <a:xfrm>
                <a:off x="257" y="957"/>
                <a:ext cx="927" cy="359"/>
              </a:xfrm>
              <a:custGeom>
                <a:avLst/>
                <a:gdLst>
                  <a:gd name="T0" fmla="*/ 927 w 927"/>
                  <a:gd name="T1" fmla="*/ 254 h 359"/>
                  <a:gd name="T2" fmla="*/ 784 w 927"/>
                  <a:gd name="T3" fmla="*/ 254 h 359"/>
                  <a:gd name="T4" fmla="*/ 807 w 927"/>
                  <a:gd name="T5" fmla="*/ 260 h 359"/>
                  <a:gd name="T6" fmla="*/ 826 w 927"/>
                  <a:gd name="T7" fmla="*/ 268 h 359"/>
                  <a:gd name="T8" fmla="*/ 842 w 927"/>
                  <a:gd name="T9" fmla="*/ 279 h 359"/>
                  <a:gd name="T10" fmla="*/ 854 w 927"/>
                  <a:gd name="T11" fmla="*/ 293 h 359"/>
                  <a:gd name="T12" fmla="*/ 862 w 927"/>
                  <a:gd name="T13" fmla="*/ 311 h 359"/>
                  <a:gd name="T14" fmla="*/ 865 w 927"/>
                  <a:gd name="T15" fmla="*/ 333 h 359"/>
                  <a:gd name="T16" fmla="*/ 865 w 927"/>
                  <a:gd name="T17" fmla="*/ 358 h 359"/>
                  <a:gd name="T18" fmla="*/ 927 w 927"/>
                  <a:gd name="T19" fmla="*/ 358 h 359"/>
                  <a:gd name="T20" fmla="*/ 927 w 927"/>
                  <a:gd name="T21" fmla="*/ 254 h 3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7"/>
                  <a:gd name="T34" fmla="*/ 0 h 359"/>
                  <a:gd name="T35" fmla="*/ 927 w 927"/>
                  <a:gd name="T36" fmla="*/ 359 h 3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7" h="359">
                    <a:moveTo>
                      <a:pt x="927" y="254"/>
                    </a:moveTo>
                    <a:lnTo>
                      <a:pt x="784" y="254"/>
                    </a:lnTo>
                    <a:lnTo>
                      <a:pt x="807" y="260"/>
                    </a:lnTo>
                    <a:lnTo>
                      <a:pt x="826" y="268"/>
                    </a:lnTo>
                    <a:lnTo>
                      <a:pt x="842" y="279"/>
                    </a:lnTo>
                    <a:lnTo>
                      <a:pt x="854" y="293"/>
                    </a:lnTo>
                    <a:lnTo>
                      <a:pt x="862" y="311"/>
                    </a:lnTo>
                    <a:lnTo>
                      <a:pt x="865" y="333"/>
                    </a:lnTo>
                    <a:lnTo>
                      <a:pt x="865" y="358"/>
                    </a:lnTo>
                    <a:lnTo>
                      <a:pt x="927" y="358"/>
                    </a:lnTo>
                    <a:lnTo>
                      <a:pt x="927" y="2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527" name="Freeform 44"/>
            <p:cNvSpPr>
              <a:spLocks/>
            </p:cNvSpPr>
            <p:nvPr/>
          </p:nvSpPr>
          <p:spPr bwMode="auto">
            <a:xfrm>
              <a:off x="257" y="957"/>
              <a:ext cx="927" cy="359"/>
            </a:xfrm>
            <a:custGeom>
              <a:avLst/>
              <a:gdLst>
                <a:gd name="T0" fmla="*/ 103 w 927"/>
                <a:gd name="T1" fmla="*/ 0 h 359"/>
                <a:gd name="T2" fmla="*/ 855 w 927"/>
                <a:gd name="T3" fmla="*/ 0 h 359"/>
                <a:gd name="T4" fmla="*/ 927 w 927"/>
                <a:gd name="T5" fmla="*/ 168 h 359"/>
                <a:gd name="T6" fmla="*/ 927 w 927"/>
                <a:gd name="T7" fmla="*/ 358 h 359"/>
                <a:gd name="T8" fmla="*/ 865 w 927"/>
                <a:gd name="T9" fmla="*/ 358 h 359"/>
                <a:gd name="T10" fmla="*/ 865 w 927"/>
                <a:gd name="T11" fmla="*/ 333 h 359"/>
                <a:gd name="T12" fmla="*/ 862 w 927"/>
                <a:gd name="T13" fmla="*/ 311 h 359"/>
                <a:gd name="T14" fmla="*/ 854 w 927"/>
                <a:gd name="T15" fmla="*/ 293 h 359"/>
                <a:gd name="T16" fmla="*/ 842 w 927"/>
                <a:gd name="T17" fmla="*/ 279 h 359"/>
                <a:gd name="T18" fmla="*/ 826 w 927"/>
                <a:gd name="T19" fmla="*/ 268 h 359"/>
                <a:gd name="T20" fmla="*/ 807 w 927"/>
                <a:gd name="T21" fmla="*/ 260 h 359"/>
                <a:gd name="T22" fmla="*/ 784 w 927"/>
                <a:gd name="T23" fmla="*/ 254 h 359"/>
                <a:gd name="T24" fmla="*/ 150 w 927"/>
                <a:gd name="T25" fmla="*/ 255 h 359"/>
                <a:gd name="T26" fmla="*/ 127 w 927"/>
                <a:gd name="T27" fmla="*/ 259 h 359"/>
                <a:gd name="T28" fmla="*/ 107 w 927"/>
                <a:gd name="T29" fmla="*/ 266 h 359"/>
                <a:gd name="T30" fmla="*/ 90 w 927"/>
                <a:gd name="T31" fmla="*/ 276 h 359"/>
                <a:gd name="T32" fmla="*/ 77 w 927"/>
                <a:gd name="T33" fmla="*/ 290 h 359"/>
                <a:gd name="T34" fmla="*/ 68 w 927"/>
                <a:gd name="T35" fmla="*/ 308 h 359"/>
                <a:gd name="T36" fmla="*/ 63 w 927"/>
                <a:gd name="T37" fmla="*/ 331 h 359"/>
                <a:gd name="T38" fmla="*/ 62 w 927"/>
                <a:gd name="T39" fmla="*/ 358 h 359"/>
                <a:gd name="T40" fmla="*/ 0 w 927"/>
                <a:gd name="T41" fmla="*/ 358 h 359"/>
                <a:gd name="T42" fmla="*/ 0 w 927"/>
                <a:gd name="T43" fmla="*/ 158 h 359"/>
                <a:gd name="T44" fmla="*/ 103 w 927"/>
                <a:gd name="T45" fmla="*/ 0 h 3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27"/>
                <a:gd name="T70" fmla="*/ 0 h 359"/>
                <a:gd name="T71" fmla="*/ 927 w 927"/>
                <a:gd name="T72" fmla="*/ 359 h 3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27" h="359">
                  <a:moveTo>
                    <a:pt x="103" y="0"/>
                  </a:moveTo>
                  <a:lnTo>
                    <a:pt x="855" y="0"/>
                  </a:lnTo>
                  <a:lnTo>
                    <a:pt x="927" y="168"/>
                  </a:lnTo>
                  <a:lnTo>
                    <a:pt x="927" y="358"/>
                  </a:lnTo>
                  <a:lnTo>
                    <a:pt x="865" y="358"/>
                  </a:lnTo>
                  <a:lnTo>
                    <a:pt x="865" y="333"/>
                  </a:lnTo>
                  <a:lnTo>
                    <a:pt x="862" y="311"/>
                  </a:lnTo>
                  <a:lnTo>
                    <a:pt x="854" y="293"/>
                  </a:lnTo>
                  <a:lnTo>
                    <a:pt x="842" y="279"/>
                  </a:lnTo>
                  <a:lnTo>
                    <a:pt x="826" y="268"/>
                  </a:lnTo>
                  <a:lnTo>
                    <a:pt x="807" y="260"/>
                  </a:lnTo>
                  <a:lnTo>
                    <a:pt x="784" y="254"/>
                  </a:lnTo>
                  <a:lnTo>
                    <a:pt x="150" y="255"/>
                  </a:lnTo>
                  <a:lnTo>
                    <a:pt x="127" y="259"/>
                  </a:lnTo>
                  <a:lnTo>
                    <a:pt x="107" y="266"/>
                  </a:lnTo>
                  <a:lnTo>
                    <a:pt x="90" y="276"/>
                  </a:lnTo>
                  <a:lnTo>
                    <a:pt x="77" y="290"/>
                  </a:lnTo>
                  <a:lnTo>
                    <a:pt x="68" y="308"/>
                  </a:lnTo>
                  <a:lnTo>
                    <a:pt x="63" y="331"/>
                  </a:lnTo>
                  <a:lnTo>
                    <a:pt x="62" y="358"/>
                  </a:lnTo>
                  <a:lnTo>
                    <a:pt x="0" y="358"/>
                  </a:lnTo>
                  <a:lnTo>
                    <a:pt x="0" y="158"/>
                  </a:lnTo>
                  <a:lnTo>
                    <a:pt x="103" y="0"/>
                  </a:lnTo>
                  <a:close/>
                </a:path>
              </a:pathLst>
            </a:custGeom>
            <a:noFill/>
            <a:ln w="5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8" name="Freeform 45"/>
            <p:cNvSpPr>
              <a:spLocks/>
            </p:cNvSpPr>
            <p:nvPr/>
          </p:nvSpPr>
          <p:spPr bwMode="auto">
            <a:xfrm>
              <a:off x="634" y="1233"/>
              <a:ext cx="168" cy="87"/>
            </a:xfrm>
            <a:custGeom>
              <a:avLst/>
              <a:gdLst>
                <a:gd name="T0" fmla="*/ 168 w 168"/>
                <a:gd name="T1" fmla="*/ 0 h 87"/>
                <a:gd name="T2" fmla="*/ 0 w 168"/>
                <a:gd name="T3" fmla="*/ 0 h 87"/>
                <a:gd name="T4" fmla="*/ 10 w 168"/>
                <a:gd name="T5" fmla="*/ 9 h 87"/>
                <a:gd name="T6" fmla="*/ 21 w 168"/>
                <a:gd name="T7" fmla="*/ 26 h 87"/>
                <a:gd name="T8" fmla="*/ 27 w 168"/>
                <a:gd name="T9" fmla="*/ 45 h 87"/>
                <a:gd name="T10" fmla="*/ 31 w 168"/>
                <a:gd name="T11" fmla="*/ 65 h 87"/>
                <a:gd name="T12" fmla="*/ 32 w 168"/>
                <a:gd name="T13" fmla="*/ 86 h 87"/>
                <a:gd name="T14" fmla="*/ 132 w 168"/>
                <a:gd name="T15" fmla="*/ 68 h 87"/>
                <a:gd name="T16" fmla="*/ 135 w 168"/>
                <a:gd name="T17" fmla="*/ 49 h 87"/>
                <a:gd name="T18" fmla="*/ 141 w 168"/>
                <a:gd name="T19" fmla="*/ 31 h 87"/>
                <a:gd name="T20" fmla="*/ 153 w 168"/>
                <a:gd name="T21" fmla="*/ 15 h 87"/>
                <a:gd name="T22" fmla="*/ 168 w 168"/>
                <a:gd name="T23" fmla="*/ 0 h 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8"/>
                <a:gd name="T37" fmla="*/ 0 h 87"/>
                <a:gd name="T38" fmla="*/ 168 w 168"/>
                <a:gd name="T39" fmla="*/ 87 h 8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8" h="87">
                  <a:moveTo>
                    <a:pt x="168" y="0"/>
                  </a:moveTo>
                  <a:lnTo>
                    <a:pt x="0" y="0"/>
                  </a:lnTo>
                  <a:lnTo>
                    <a:pt x="10" y="9"/>
                  </a:lnTo>
                  <a:lnTo>
                    <a:pt x="21" y="26"/>
                  </a:lnTo>
                  <a:lnTo>
                    <a:pt x="27" y="45"/>
                  </a:lnTo>
                  <a:lnTo>
                    <a:pt x="31" y="65"/>
                  </a:lnTo>
                  <a:lnTo>
                    <a:pt x="32" y="86"/>
                  </a:lnTo>
                  <a:lnTo>
                    <a:pt x="132" y="68"/>
                  </a:lnTo>
                  <a:lnTo>
                    <a:pt x="135" y="49"/>
                  </a:lnTo>
                  <a:lnTo>
                    <a:pt x="141" y="31"/>
                  </a:lnTo>
                  <a:lnTo>
                    <a:pt x="153" y="15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9" name="Freeform 46"/>
            <p:cNvSpPr>
              <a:spLocks/>
            </p:cNvSpPr>
            <p:nvPr/>
          </p:nvSpPr>
          <p:spPr bwMode="auto">
            <a:xfrm>
              <a:off x="634" y="1233"/>
              <a:ext cx="168" cy="87"/>
            </a:xfrm>
            <a:custGeom>
              <a:avLst/>
              <a:gdLst>
                <a:gd name="T0" fmla="*/ 0 w 168"/>
                <a:gd name="T1" fmla="*/ 0 h 87"/>
                <a:gd name="T2" fmla="*/ 168 w 168"/>
                <a:gd name="T3" fmla="*/ 0 h 87"/>
                <a:gd name="T4" fmla="*/ 153 w 168"/>
                <a:gd name="T5" fmla="*/ 15 h 87"/>
                <a:gd name="T6" fmla="*/ 141 w 168"/>
                <a:gd name="T7" fmla="*/ 31 h 87"/>
                <a:gd name="T8" fmla="*/ 135 w 168"/>
                <a:gd name="T9" fmla="*/ 49 h 87"/>
                <a:gd name="T10" fmla="*/ 132 w 168"/>
                <a:gd name="T11" fmla="*/ 68 h 87"/>
                <a:gd name="T12" fmla="*/ 32 w 168"/>
                <a:gd name="T13" fmla="*/ 86 h 87"/>
                <a:gd name="T14" fmla="*/ 31 w 168"/>
                <a:gd name="T15" fmla="*/ 65 h 87"/>
                <a:gd name="T16" fmla="*/ 27 w 168"/>
                <a:gd name="T17" fmla="*/ 45 h 87"/>
                <a:gd name="T18" fmla="*/ 21 w 168"/>
                <a:gd name="T19" fmla="*/ 26 h 87"/>
                <a:gd name="T20" fmla="*/ 10 w 168"/>
                <a:gd name="T21" fmla="*/ 9 h 87"/>
                <a:gd name="T22" fmla="*/ 0 w 168"/>
                <a:gd name="T23" fmla="*/ 0 h 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8"/>
                <a:gd name="T37" fmla="*/ 0 h 87"/>
                <a:gd name="T38" fmla="*/ 168 w 168"/>
                <a:gd name="T39" fmla="*/ 87 h 8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8" h="87">
                  <a:moveTo>
                    <a:pt x="0" y="0"/>
                  </a:moveTo>
                  <a:lnTo>
                    <a:pt x="168" y="0"/>
                  </a:lnTo>
                  <a:lnTo>
                    <a:pt x="153" y="15"/>
                  </a:lnTo>
                  <a:lnTo>
                    <a:pt x="141" y="31"/>
                  </a:lnTo>
                  <a:lnTo>
                    <a:pt x="135" y="49"/>
                  </a:lnTo>
                  <a:lnTo>
                    <a:pt x="132" y="68"/>
                  </a:lnTo>
                  <a:lnTo>
                    <a:pt x="32" y="86"/>
                  </a:lnTo>
                  <a:lnTo>
                    <a:pt x="31" y="65"/>
                  </a:lnTo>
                  <a:lnTo>
                    <a:pt x="27" y="45"/>
                  </a:lnTo>
                  <a:lnTo>
                    <a:pt x="21" y="26"/>
                  </a:lnTo>
                  <a:lnTo>
                    <a:pt x="10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0" name="Rectangle 47"/>
            <p:cNvSpPr>
              <a:spLocks/>
            </p:cNvSpPr>
            <p:nvPr/>
          </p:nvSpPr>
          <p:spPr bwMode="auto">
            <a:xfrm>
              <a:off x="743" y="1003"/>
              <a:ext cx="168" cy="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20531" name="Rectangle 48"/>
            <p:cNvSpPr>
              <a:spLocks/>
            </p:cNvSpPr>
            <p:nvPr/>
          </p:nvSpPr>
          <p:spPr bwMode="auto">
            <a:xfrm>
              <a:off x="510" y="1003"/>
              <a:ext cx="168" cy="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20532" name="Freeform 49"/>
            <p:cNvSpPr>
              <a:spLocks/>
            </p:cNvSpPr>
            <p:nvPr/>
          </p:nvSpPr>
          <p:spPr bwMode="auto">
            <a:xfrm>
              <a:off x="978" y="1003"/>
              <a:ext cx="123" cy="96"/>
            </a:xfrm>
            <a:custGeom>
              <a:avLst/>
              <a:gdLst>
                <a:gd name="T0" fmla="*/ 98 w 123"/>
                <a:gd name="T1" fmla="*/ 0 h 96"/>
                <a:gd name="T2" fmla="*/ 0 w 123"/>
                <a:gd name="T3" fmla="*/ 0 h 96"/>
                <a:gd name="T4" fmla="*/ 0 w 123"/>
                <a:gd name="T5" fmla="*/ 96 h 96"/>
                <a:gd name="T6" fmla="*/ 123 w 123"/>
                <a:gd name="T7" fmla="*/ 96 h 96"/>
                <a:gd name="T8" fmla="*/ 98 w 123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96"/>
                <a:gd name="T17" fmla="*/ 123 w 123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96">
                  <a:moveTo>
                    <a:pt x="98" y="0"/>
                  </a:moveTo>
                  <a:lnTo>
                    <a:pt x="0" y="0"/>
                  </a:lnTo>
                  <a:lnTo>
                    <a:pt x="0" y="96"/>
                  </a:lnTo>
                  <a:lnTo>
                    <a:pt x="123" y="96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3" name="Freeform 50"/>
            <p:cNvSpPr>
              <a:spLocks/>
            </p:cNvSpPr>
            <p:nvPr/>
          </p:nvSpPr>
          <p:spPr bwMode="auto">
            <a:xfrm>
              <a:off x="978" y="1003"/>
              <a:ext cx="123" cy="96"/>
            </a:xfrm>
            <a:custGeom>
              <a:avLst/>
              <a:gdLst>
                <a:gd name="T0" fmla="*/ 0 w 123"/>
                <a:gd name="T1" fmla="*/ 0 h 96"/>
                <a:gd name="T2" fmla="*/ 98 w 123"/>
                <a:gd name="T3" fmla="*/ 0 h 96"/>
                <a:gd name="T4" fmla="*/ 123 w 123"/>
                <a:gd name="T5" fmla="*/ 96 h 96"/>
                <a:gd name="T6" fmla="*/ 0 w 123"/>
                <a:gd name="T7" fmla="*/ 96 h 96"/>
                <a:gd name="T8" fmla="*/ 0 w 123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96"/>
                <a:gd name="T17" fmla="*/ 123 w 123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96">
                  <a:moveTo>
                    <a:pt x="0" y="0"/>
                  </a:moveTo>
                  <a:lnTo>
                    <a:pt x="98" y="0"/>
                  </a:lnTo>
                  <a:lnTo>
                    <a:pt x="123" y="96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6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4" name="Freeform 51"/>
            <p:cNvSpPr>
              <a:spLocks/>
            </p:cNvSpPr>
            <p:nvPr/>
          </p:nvSpPr>
          <p:spPr bwMode="auto">
            <a:xfrm>
              <a:off x="309" y="1003"/>
              <a:ext cx="143" cy="96"/>
            </a:xfrm>
            <a:custGeom>
              <a:avLst/>
              <a:gdLst>
                <a:gd name="T0" fmla="*/ 143 w 143"/>
                <a:gd name="T1" fmla="*/ 0 h 96"/>
                <a:gd name="T2" fmla="*/ 50 w 143"/>
                <a:gd name="T3" fmla="*/ 0 h 96"/>
                <a:gd name="T4" fmla="*/ 0 w 143"/>
                <a:gd name="T5" fmla="*/ 96 h 96"/>
                <a:gd name="T6" fmla="*/ 143 w 143"/>
                <a:gd name="T7" fmla="*/ 96 h 96"/>
                <a:gd name="T8" fmla="*/ 143 w 143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"/>
                <a:gd name="T16" fmla="*/ 0 h 96"/>
                <a:gd name="T17" fmla="*/ 143 w 143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" h="96">
                  <a:moveTo>
                    <a:pt x="143" y="0"/>
                  </a:moveTo>
                  <a:lnTo>
                    <a:pt x="50" y="0"/>
                  </a:lnTo>
                  <a:lnTo>
                    <a:pt x="0" y="96"/>
                  </a:lnTo>
                  <a:lnTo>
                    <a:pt x="143" y="96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5" name="Freeform 52"/>
            <p:cNvSpPr>
              <a:spLocks/>
            </p:cNvSpPr>
            <p:nvPr/>
          </p:nvSpPr>
          <p:spPr bwMode="auto">
            <a:xfrm>
              <a:off x="309" y="1003"/>
              <a:ext cx="143" cy="96"/>
            </a:xfrm>
            <a:custGeom>
              <a:avLst/>
              <a:gdLst>
                <a:gd name="T0" fmla="*/ 50 w 143"/>
                <a:gd name="T1" fmla="*/ 0 h 96"/>
                <a:gd name="T2" fmla="*/ 143 w 143"/>
                <a:gd name="T3" fmla="*/ 0 h 96"/>
                <a:gd name="T4" fmla="*/ 143 w 143"/>
                <a:gd name="T5" fmla="*/ 96 h 96"/>
                <a:gd name="T6" fmla="*/ 0 w 143"/>
                <a:gd name="T7" fmla="*/ 96 h 96"/>
                <a:gd name="T8" fmla="*/ 50 w 143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"/>
                <a:gd name="T16" fmla="*/ 0 h 96"/>
                <a:gd name="T17" fmla="*/ 143 w 143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" h="96">
                  <a:moveTo>
                    <a:pt x="50" y="0"/>
                  </a:moveTo>
                  <a:lnTo>
                    <a:pt x="143" y="0"/>
                  </a:lnTo>
                  <a:lnTo>
                    <a:pt x="143" y="96"/>
                  </a:lnTo>
                  <a:lnTo>
                    <a:pt x="0" y="96"/>
                  </a:lnTo>
                  <a:lnTo>
                    <a:pt x="50" y="0"/>
                  </a:lnTo>
                  <a:close/>
                </a:path>
              </a:pathLst>
            </a:custGeom>
            <a:noFill/>
            <a:ln w="56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6" name="Freeform 53"/>
            <p:cNvSpPr>
              <a:spLocks/>
            </p:cNvSpPr>
            <p:nvPr/>
          </p:nvSpPr>
          <p:spPr bwMode="auto">
            <a:xfrm>
              <a:off x="344" y="1244"/>
              <a:ext cx="148" cy="150"/>
            </a:xfrm>
            <a:custGeom>
              <a:avLst/>
              <a:gdLst>
                <a:gd name="T0" fmla="*/ 73 w 148"/>
                <a:gd name="T1" fmla="*/ 0 h 150"/>
                <a:gd name="T2" fmla="*/ 71 w 148"/>
                <a:gd name="T3" fmla="*/ 0 h 150"/>
                <a:gd name="T4" fmla="*/ 52 w 148"/>
                <a:gd name="T5" fmla="*/ 3 h 150"/>
                <a:gd name="T6" fmla="*/ 34 w 148"/>
                <a:gd name="T7" fmla="*/ 11 h 150"/>
                <a:gd name="T8" fmla="*/ 19 w 148"/>
                <a:gd name="T9" fmla="*/ 24 h 150"/>
                <a:gd name="T10" fmla="*/ 8 w 148"/>
                <a:gd name="T11" fmla="*/ 43 h 150"/>
                <a:gd name="T12" fmla="*/ 1 w 148"/>
                <a:gd name="T13" fmla="*/ 65 h 150"/>
                <a:gd name="T14" fmla="*/ 0 w 148"/>
                <a:gd name="T15" fmla="*/ 93 h 150"/>
                <a:gd name="T16" fmla="*/ 7 w 148"/>
                <a:gd name="T17" fmla="*/ 111 h 150"/>
                <a:gd name="T18" fmla="*/ 20 w 148"/>
                <a:gd name="T19" fmla="*/ 127 h 150"/>
                <a:gd name="T20" fmla="*/ 38 w 148"/>
                <a:gd name="T21" fmla="*/ 139 h 150"/>
                <a:gd name="T22" fmla="*/ 60 w 148"/>
                <a:gd name="T23" fmla="*/ 147 h 150"/>
                <a:gd name="T24" fmla="*/ 86 w 148"/>
                <a:gd name="T25" fmla="*/ 149 h 150"/>
                <a:gd name="T26" fmla="*/ 106 w 148"/>
                <a:gd name="T27" fmla="*/ 142 h 150"/>
                <a:gd name="T28" fmla="*/ 123 w 148"/>
                <a:gd name="T29" fmla="*/ 130 h 150"/>
                <a:gd name="T30" fmla="*/ 136 w 148"/>
                <a:gd name="T31" fmla="*/ 113 h 150"/>
                <a:gd name="T32" fmla="*/ 145 w 148"/>
                <a:gd name="T33" fmla="*/ 92 h 150"/>
                <a:gd name="T34" fmla="*/ 148 w 148"/>
                <a:gd name="T35" fmla="*/ 67 h 150"/>
                <a:gd name="T36" fmla="*/ 142 w 148"/>
                <a:gd name="T37" fmla="*/ 46 h 150"/>
                <a:gd name="T38" fmla="*/ 131 w 148"/>
                <a:gd name="T39" fmla="*/ 27 h 150"/>
                <a:gd name="T40" fmla="*/ 115 w 148"/>
                <a:gd name="T41" fmla="*/ 12 h 150"/>
                <a:gd name="T42" fmla="*/ 95 w 148"/>
                <a:gd name="T43" fmla="*/ 3 h 150"/>
                <a:gd name="T44" fmla="*/ 73 w 148"/>
                <a:gd name="T45" fmla="*/ 0 h 1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8"/>
                <a:gd name="T70" fmla="*/ 0 h 150"/>
                <a:gd name="T71" fmla="*/ 148 w 148"/>
                <a:gd name="T72" fmla="*/ 150 h 1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8" h="150">
                  <a:moveTo>
                    <a:pt x="73" y="0"/>
                  </a:moveTo>
                  <a:lnTo>
                    <a:pt x="71" y="0"/>
                  </a:lnTo>
                  <a:lnTo>
                    <a:pt x="52" y="3"/>
                  </a:lnTo>
                  <a:lnTo>
                    <a:pt x="34" y="11"/>
                  </a:lnTo>
                  <a:lnTo>
                    <a:pt x="19" y="24"/>
                  </a:lnTo>
                  <a:lnTo>
                    <a:pt x="8" y="43"/>
                  </a:lnTo>
                  <a:lnTo>
                    <a:pt x="1" y="65"/>
                  </a:lnTo>
                  <a:lnTo>
                    <a:pt x="0" y="93"/>
                  </a:lnTo>
                  <a:lnTo>
                    <a:pt x="7" y="111"/>
                  </a:lnTo>
                  <a:lnTo>
                    <a:pt x="20" y="127"/>
                  </a:lnTo>
                  <a:lnTo>
                    <a:pt x="38" y="139"/>
                  </a:lnTo>
                  <a:lnTo>
                    <a:pt x="60" y="147"/>
                  </a:lnTo>
                  <a:lnTo>
                    <a:pt x="86" y="149"/>
                  </a:lnTo>
                  <a:lnTo>
                    <a:pt x="106" y="142"/>
                  </a:lnTo>
                  <a:lnTo>
                    <a:pt x="123" y="130"/>
                  </a:lnTo>
                  <a:lnTo>
                    <a:pt x="136" y="113"/>
                  </a:lnTo>
                  <a:lnTo>
                    <a:pt x="145" y="92"/>
                  </a:lnTo>
                  <a:lnTo>
                    <a:pt x="148" y="67"/>
                  </a:lnTo>
                  <a:lnTo>
                    <a:pt x="142" y="46"/>
                  </a:lnTo>
                  <a:lnTo>
                    <a:pt x="131" y="27"/>
                  </a:lnTo>
                  <a:lnTo>
                    <a:pt x="115" y="12"/>
                  </a:lnTo>
                  <a:lnTo>
                    <a:pt x="95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7" name="Freeform 54"/>
            <p:cNvSpPr>
              <a:spLocks/>
            </p:cNvSpPr>
            <p:nvPr/>
          </p:nvSpPr>
          <p:spPr bwMode="auto">
            <a:xfrm>
              <a:off x="344" y="1244"/>
              <a:ext cx="148" cy="150"/>
            </a:xfrm>
            <a:custGeom>
              <a:avLst/>
              <a:gdLst>
                <a:gd name="T0" fmla="*/ 73 w 148"/>
                <a:gd name="T1" fmla="*/ 0 h 150"/>
                <a:gd name="T2" fmla="*/ 95 w 148"/>
                <a:gd name="T3" fmla="*/ 3 h 150"/>
                <a:gd name="T4" fmla="*/ 115 w 148"/>
                <a:gd name="T5" fmla="*/ 12 h 150"/>
                <a:gd name="T6" fmla="*/ 131 w 148"/>
                <a:gd name="T7" fmla="*/ 27 h 150"/>
                <a:gd name="T8" fmla="*/ 142 w 148"/>
                <a:gd name="T9" fmla="*/ 46 h 150"/>
                <a:gd name="T10" fmla="*/ 148 w 148"/>
                <a:gd name="T11" fmla="*/ 67 h 150"/>
                <a:gd name="T12" fmla="*/ 145 w 148"/>
                <a:gd name="T13" fmla="*/ 92 h 150"/>
                <a:gd name="T14" fmla="*/ 136 w 148"/>
                <a:gd name="T15" fmla="*/ 113 h 150"/>
                <a:gd name="T16" fmla="*/ 123 w 148"/>
                <a:gd name="T17" fmla="*/ 130 h 150"/>
                <a:gd name="T18" fmla="*/ 106 w 148"/>
                <a:gd name="T19" fmla="*/ 142 h 150"/>
                <a:gd name="T20" fmla="*/ 86 w 148"/>
                <a:gd name="T21" fmla="*/ 149 h 150"/>
                <a:gd name="T22" fmla="*/ 60 w 148"/>
                <a:gd name="T23" fmla="*/ 147 h 150"/>
                <a:gd name="T24" fmla="*/ 38 w 148"/>
                <a:gd name="T25" fmla="*/ 139 h 150"/>
                <a:gd name="T26" fmla="*/ 20 w 148"/>
                <a:gd name="T27" fmla="*/ 127 h 150"/>
                <a:gd name="T28" fmla="*/ 7 w 148"/>
                <a:gd name="T29" fmla="*/ 111 h 150"/>
                <a:gd name="T30" fmla="*/ 0 w 148"/>
                <a:gd name="T31" fmla="*/ 93 h 150"/>
                <a:gd name="T32" fmla="*/ 1 w 148"/>
                <a:gd name="T33" fmla="*/ 65 h 150"/>
                <a:gd name="T34" fmla="*/ 8 w 148"/>
                <a:gd name="T35" fmla="*/ 43 h 150"/>
                <a:gd name="T36" fmla="*/ 19 w 148"/>
                <a:gd name="T37" fmla="*/ 24 h 150"/>
                <a:gd name="T38" fmla="*/ 34 w 148"/>
                <a:gd name="T39" fmla="*/ 11 h 150"/>
                <a:gd name="T40" fmla="*/ 52 w 148"/>
                <a:gd name="T41" fmla="*/ 3 h 150"/>
                <a:gd name="T42" fmla="*/ 71 w 148"/>
                <a:gd name="T43" fmla="*/ 0 h 150"/>
                <a:gd name="T44" fmla="*/ 73 w 148"/>
                <a:gd name="T45" fmla="*/ 0 h 1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8"/>
                <a:gd name="T70" fmla="*/ 0 h 150"/>
                <a:gd name="T71" fmla="*/ 148 w 148"/>
                <a:gd name="T72" fmla="*/ 150 h 1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8" h="150">
                  <a:moveTo>
                    <a:pt x="73" y="0"/>
                  </a:moveTo>
                  <a:lnTo>
                    <a:pt x="95" y="3"/>
                  </a:lnTo>
                  <a:lnTo>
                    <a:pt x="115" y="12"/>
                  </a:lnTo>
                  <a:lnTo>
                    <a:pt x="131" y="27"/>
                  </a:lnTo>
                  <a:lnTo>
                    <a:pt x="142" y="46"/>
                  </a:lnTo>
                  <a:lnTo>
                    <a:pt x="148" y="67"/>
                  </a:lnTo>
                  <a:lnTo>
                    <a:pt x="145" y="92"/>
                  </a:lnTo>
                  <a:lnTo>
                    <a:pt x="136" y="113"/>
                  </a:lnTo>
                  <a:lnTo>
                    <a:pt x="123" y="130"/>
                  </a:lnTo>
                  <a:lnTo>
                    <a:pt x="106" y="142"/>
                  </a:lnTo>
                  <a:lnTo>
                    <a:pt x="86" y="149"/>
                  </a:lnTo>
                  <a:lnTo>
                    <a:pt x="60" y="147"/>
                  </a:lnTo>
                  <a:lnTo>
                    <a:pt x="38" y="139"/>
                  </a:lnTo>
                  <a:lnTo>
                    <a:pt x="20" y="127"/>
                  </a:lnTo>
                  <a:lnTo>
                    <a:pt x="7" y="111"/>
                  </a:lnTo>
                  <a:lnTo>
                    <a:pt x="0" y="93"/>
                  </a:lnTo>
                  <a:lnTo>
                    <a:pt x="1" y="65"/>
                  </a:lnTo>
                  <a:lnTo>
                    <a:pt x="8" y="43"/>
                  </a:lnTo>
                  <a:lnTo>
                    <a:pt x="19" y="24"/>
                  </a:lnTo>
                  <a:lnTo>
                    <a:pt x="34" y="11"/>
                  </a:lnTo>
                  <a:lnTo>
                    <a:pt x="52" y="3"/>
                  </a:lnTo>
                  <a:lnTo>
                    <a:pt x="71" y="0"/>
                  </a:lnTo>
                  <a:lnTo>
                    <a:pt x="73" y="0"/>
                  </a:lnTo>
                  <a:close/>
                </a:path>
              </a:pathLst>
            </a:custGeom>
            <a:noFill/>
            <a:ln w="5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8" name="Freeform 55"/>
            <p:cNvSpPr>
              <a:spLocks/>
            </p:cNvSpPr>
            <p:nvPr/>
          </p:nvSpPr>
          <p:spPr bwMode="auto">
            <a:xfrm>
              <a:off x="495" y="1244"/>
              <a:ext cx="148" cy="150"/>
            </a:xfrm>
            <a:custGeom>
              <a:avLst/>
              <a:gdLst>
                <a:gd name="T0" fmla="*/ 73 w 148"/>
                <a:gd name="T1" fmla="*/ 0 h 150"/>
                <a:gd name="T2" fmla="*/ 71 w 148"/>
                <a:gd name="T3" fmla="*/ 0 h 150"/>
                <a:gd name="T4" fmla="*/ 52 w 148"/>
                <a:gd name="T5" fmla="*/ 3 h 150"/>
                <a:gd name="T6" fmla="*/ 34 w 148"/>
                <a:gd name="T7" fmla="*/ 11 h 150"/>
                <a:gd name="T8" fmla="*/ 19 w 148"/>
                <a:gd name="T9" fmla="*/ 24 h 150"/>
                <a:gd name="T10" fmla="*/ 8 w 148"/>
                <a:gd name="T11" fmla="*/ 43 h 150"/>
                <a:gd name="T12" fmla="*/ 1 w 148"/>
                <a:gd name="T13" fmla="*/ 65 h 150"/>
                <a:gd name="T14" fmla="*/ 0 w 148"/>
                <a:gd name="T15" fmla="*/ 93 h 150"/>
                <a:gd name="T16" fmla="*/ 7 w 148"/>
                <a:gd name="T17" fmla="*/ 111 h 150"/>
                <a:gd name="T18" fmla="*/ 20 w 148"/>
                <a:gd name="T19" fmla="*/ 127 h 150"/>
                <a:gd name="T20" fmla="*/ 38 w 148"/>
                <a:gd name="T21" fmla="*/ 139 h 150"/>
                <a:gd name="T22" fmla="*/ 60 w 148"/>
                <a:gd name="T23" fmla="*/ 147 h 150"/>
                <a:gd name="T24" fmla="*/ 86 w 148"/>
                <a:gd name="T25" fmla="*/ 149 h 150"/>
                <a:gd name="T26" fmla="*/ 106 w 148"/>
                <a:gd name="T27" fmla="*/ 142 h 150"/>
                <a:gd name="T28" fmla="*/ 123 w 148"/>
                <a:gd name="T29" fmla="*/ 130 h 150"/>
                <a:gd name="T30" fmla="*/ 136 w 148"/>
                <a:gd name="T31" fmla="*/ 113 h 150"/>
                <a:gd name="T32" fmla="*/ 145 w 148"/>
                <a:gd name="T33" fmla="*/ 92 h 150"/>
                <a:gd name="T34" fmla="*/ 148 w 148"/>
                <a:gd name="T35" fmla="*/ 67 h 150"/>
                <a:gd name="T36" fmla="*/ 142 w 148"/>
                <a:gd name="T37" fmla="*/ 46 h 150"/>
                <a:gd name="T38" fmla="*/ 131 w 148"/>
                <a:gd name="T39" fmla="*/ 27 h 150"/>
                <a:gd name="T40" fmla="*/ 115 w 148"/>
                <a:gd name="T41" fmla="*/ 12 h 150"/>
                <a:gd name="T42" fmla="*/ 95 w 148"/>
                <a:gd name="T43" fmla="*/ 3 h 150"/>
                <a:gd name="T44" fmla="*/ 73 w 148"/>
                <a:gd name="T45" fmla="*/ 0 h 1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8"/>
                <a:gd name="T70" fmla="*/ 0 h 150"/>
                <a:gd name="T71" fmla="*/ 148 w 148"/>
                <a:gd name="T72" fmla="*/ 150 h 1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8" h="150">
                  <a:moveTo>
                    <a:pt x="73" y="0"/>
                  </a:moveTo>
                  <a:lnTo>
                    <a:pt x="71" y="0"/>
                  </a:lnTo>
                  <a:lnTo>
                    <a:pt x="52" y="3"/>
                  </a:lnTo>
                  <a:lnTo>
                    <a:pt x="34" y="11"/>
                  </a:lnTo>
                  <a:lnTo>
                    <a:pt x="19" y="24"/>
                  </a:lnTo>
                  <a:lnTo>
                    <a:pt x="8" y="43"/>
                  </a:lnTo>
                  <a:lnTo>
                    <a:pt x="1" y="65"/>
                  </a:lnTo>
                  <a:lnTo>
                    <a:pt x="0" y="93"/>
                  </a:lnTo>
                  <a:lnTo>
                    <a:pt x="7" y="111"/>
                  </a:lnTo>
                  <a:lnTo>
                    <a:pt x="20" y="127"/>
                  </a:lnTo>
                  <a:lnTo>
                    <a:pt x="38" y="139"/>
                  </a:lnTo>
                  <a:lnTo>
                    <a:pt x="60" y="147"/>
                  </a:lnTo>
                  <a:lnTo>
                    <a:pt x="86" y="149"/>
                  </a:lnTo>
                  <a:lnTo>
                    <a:pt x="106" y="142"/>
                  </a:lnTo>
                  <a:lnTo>
                    <a:pt x="123" y="130"/>
                  </a:lnTo>
                  <a:lnTo>
                    <a:pt x="136" y="113"/>
                  </a:lnTo>
                  <a:lnTo>
                    <a:pt x="145" y="92"/>
                  </a:lnTo>
                  <a:lnTo>
                    <a:pt x="148" y="67"/>
                  </a:lnTo>
                  <a:lnTo>
                    <a:pt x="142" y="46"/>
                  </a:lnTo>
                  <a:lnTo>
                    <a:pt x="131" y="27"/>
                  </a:lnTo>
                  <a:lnTo>
                    <a:pt x="115" y="12"/>
                  </a:lnTo>
                  <a:lnTo>
                    <a:pt x="95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9" name="Freeform 56"/>
            <p:cNvSpPr>
              <a:spLocks/>
            </p:cNvSpPr>
            <p:nvPr/>
          </p:nvSpPr>
          <p:spPr bwMode="auto">
            <a:xfrm>
              <a:off x="495" y="1244"/>
              <a:ext cx="148" cy="150"/>
            </a:xfrm>
            <a:custGeom>
              <a:avLst/>
              <a:gdLst>
                <a:gd name="T0" fmla="*/ 73 w 148"/>
                <a:gd name="T1" fmla="*/ 0 h 150"/>
                <a:gd name="T2" fmla="*/ 95 w 148"/>
                <a:gd name="T3" fmla="*/ 3 h 150"/>
                <a:gd name="T4" fmla="*/ 115 w 148"/>
                <a:gd name="T5" fmla="*/ 12 h 150"/>
                <a:gd name="T6" fmla="*/ 131 w 148"/>
                <a:gd name="T7" fmla="*/ 27 h 150"/>
                <a:gd name="T8" fmla="*/ 142 w 148"/>
                <a:gd name="T9" fmla="*/ 46 h 150"/>
                <a:gd name="T10" fmla="*/ 148 w 148"/>
                <a:gd name="T11" fmla="*/ 67 h 150"/>
                <a:gd name="T12" fmla="*/ 145 w 148"/>
                <a:gd name="T13" fmla="*/ 92 h 150"/>
                <a:gd name="T14" fmla="*/ 136 w 148"/>
                <a:gd name="T15" fmla="*/ 113 h 150"/>
                <a:gd name="T16" fmla="*/ 123 w 148"/>
                <a:gd name="T17" fmla="*/ 130 h 150"/>
                <a:gd name="T18" fmla="*/ 106 w 148"/>
                <a:gd name="T19" fmla="*/ 142 h 150"/>
                <a:gd name="T20" fmla="*/ 86 w 148"/>
                <a:gd name="T21" fmla="*/ 149 h 150"/>
                <a:gd name="T22" fmla="*/ 60 w 148"/>
                <a:gd name="T23" fmla="*/ 147 h 150"/>
                <a:gd name="T24" fmla="*/ 38 w 148"/>
                <a:gd name="T25" fmla="*/ 139 h 150"/>
                <a:gd name="T26" fmla="*/ 20 w 148"/>
                <a:gd name="T27" fmla="*/ 127 h 150"/>
                <a:gd name="T28" fmla="*/ 7 w 148"/>
                <a:gd name="T29" fmla="*/ 111 h 150"/>
                <a:gd name="T30" fmla="*/ 0 w 148"/>
                <a:gd name="T31" fmla="*/ 93 h 150"/>
                <a:gd name="T32" fmla="*/ 1 w 148"/>
                <a:gd name="T33" fmla="*/ 65 h 150"/>
                <a:gd name="T34" fmla="*/ 8 w 148"/>
                <a:gd name="T35" fmla="*/ 43 h 150"/>
                <a:gd name="T36" fmla="*/ 19 w 148"/>
                <a:gd name="T37" fmla="*/ 24 h 150"/>
                <a:gd name="T38" fmla="*/ 34 w 148"/>
                <a:gd name="T39" fmla="*/ 11 h 150"/>
                <a:gd name="T40" fmla="*/ 52 w 148"/>
                <a:gd name="T41" fmla="*/ 3 h 150"/>
                <a:gd name="T42" fmla="*/ 71 w 148"/>
                <a:gd name="T43" fmla="*/ 0 h 150"/>
                <a:gd name="T44" fmla="*/ 73 w 148"/>
                <a:gd name="T45" fmla="*/ 0 h 1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8"/>
                <a:gd name="T70" fmla="*/ 0 h 150"/>
                <a:gd name="T71" fmla="*/ 148 w 148"/>
                <a:gd name="T72" fmla="*/ 150 h 1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8" h="150">
                  <a:moveTo>
                    <a:pt x="73" y="0"/>
                  </a:moveTo>
                  <a:lnTo>
                    <a:pt x="95" y="3"/>
                  </a:lnTo>
                  <a:lnTo>
                    <a:pt x="115" y="12"/>
                  </a:lnTo>
                  <a:lnTo>
                    <a:pt x="131" y="27"/>
                  </a:lnTo>
                  <a:lnTo>
                    <a:pt x="142" y="46"/>
                  </a:lnTo>
                  <a:lnTo>
                    <a:pt x="148" y="67"/>
                  </a:lnTo>
                  <a:lnTo>
                    <a:pt x="145" y="92"/>
                  </a:lnTo>
                  <a:lnTo>
                    <a:pt x="136" y="113"/>
                  </a:lnTo>
                  <a:lnTo>
                    <a:pt x="123" y="130"/>
                  </a:lnTo>
                  <a:lnTo>
                    <a:pt x="106" y="142"/>
                  </a:lnTo>
                  <a:lnTo>
                    <a:pt x="86" y="149"/>
                  </a:lnTo>
                  <a:lnTo>
                    <a:pt x="60" y="147"/>
                  </a:lnTo>
                  <a:lnTo>
                    <a:pt x="38" y="139"/>
                  </a:lnTo>
                  <a:lnTo>
                    <a:pt x="20" y="127"/>
                  </a:lnTo>
                  <a:lnTo>
                    <a:pt x="7" y="111"/>
                  </a:lnTo>
                  <a:lnTo>
                    <a:pt x="0" y="93"/>
                  </a:lnTo>
                  <a:lnTo>
                    <a:pt x="1" y="65"/>
                  </a:lnTo>
                  <a:lnTo>
                    <a:pt x="8" y="43"/>
                  </a:lnTo>
                  <a:lnTo>
                    <a:pt x="19" y="24"/>
                  </a:lnTo>
                  <a:lnTo>
                    <a:pt x="34" y="11"/>
                  </a:lnTo>
                  <a:lnTo>
                    <a:pt x="52" y="3"/>
                  </a:lnTo>
                  <a:lnTo>
                    <a:pt x="71" y="0"/>
                  </a:lnTo>
                  <a:lnTo>
                    <a:pt x="73" y="0"/>
                  </a:lnTo>
                  <a:close/>
                </a:path>
              </a:pathLst>
            </a:custGeom>
            <a:noFill/>
            <a:ln w="5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0" name="Freeform 57"/>
            <p:cNvSpPr>
              <a:spLocks/>
            </p:cNvSpPr>
            <p:nvPr/>
          </p:nvSpPr>
          <p:spPr bwMode="auto">
            <a:xfrm>
              <a:off x="800" y="1244"/>
              <a:ext cx="148" cy="150"/>
            </a:xfrm>
            <a:custGeom>
              <a:avLst/>
              <a:gdLst>
                <a:gd name="T0" fmla="*/ 73 w 148"/>
                <a:gd name="T1" fmla="*/ 0 h 150"/>
                <a:gd name="T2" fmla="*/ 71 w 148"/>
                <a:gd name="T3" fmla="*/ 0 h 150"/>
                <a:gd name="T4" fmla="*/ 52 w 148"/>
                <a:gd name="T5" fmla="*/ 3 h 150"/>
                <a:gd name="T6" fmla="*/ 34 w 148"/>
                <a:gd name="T7" fmla="*/ 11 h 150"/>
                <a:gd name="T8" fmla="*/ 19 w 148"/>
                <a:gd name="T9" fmla="*/ 24 h 150"/>
                <a:gd name="T10" fmla="*/ 8 w 148"/>
                <a:gd name="T11" fmla="*/ 43 h 150"/>
                <a:gd name="T12" fmla="*/ 1 w 148"/>
                <a:gd name="T13" fmla="*/ 65 h 150"/>
                <a:gd name="T14" fmla="*/ 0 w 148"/>
                <a:gd name="T15" fmla="*/ 93 h 150"/>
                <a:gd name="T16" fmla="*/ 7 w 148"/>
                <a:gd name="T17" fmla="*/ 111 h 150"/>
                <a:gd name="T18" fmla="*/ 20 w 148"/>
                <a:gd name="T19" fmla="*/ 127 h 150"/>
                <a:gd name="T20" fmla="*/ 38 w 148"/>
                <a:gd name="T21" fmla="*/ 139 h 150"/>
                <a:gd name="T22" fmla="*/ 60 w 148"/>
                <a:gd name="T23" fmla="*/ 147 h 150"/>
                <a:gd name="T24" fmla="*/ 86 w 148"/>
                <a:gd name="T25" fmla="*/ 149 h 150"/>
                <a:gd name="T26" fmla="*/ 106 w 148"/>
                <a:gd name="T27" fmla="*/ 142 h 150"/>
                <a:gd name="T28" fmla="*/ 123 w 148"/>
                <a:gd name="T29" fmla="*/ 130 h 150"/>
                <a:gd name="T30" fmla="*/ 136 w 148"/>
                <a:gd name="T31" fmla="*/ 113 h 150"/>
                <a:gd name="T32" fmla="*/ 145 w 148"/>
                <a:gd name="T33" fmla="*/ 92 h 150"/>
                <a:gd name="T34" fmla="*/ 148 w 148"/>
                <a:gd name="T35" fmla="*/ 67 h 150"/>
                <a:gd name="T36" fmla="*/ 142 w 148"/>
                <a:gd name="T37" fmla="*/ 46 h 150"/>
                <a:gd name="T38" fmla="*/ 131 w 148"/>
                <a:gd name="T39" fmla="*/ 27 h 150"/>
                <a:gd name="T40" fmla="*/ 115 w 148"/>
                <a:gd name="T41" fmla="*/ 12 h 150"/>
                <a:gd name="T42" fmla="*/ 95 w 148"/>
                <a:gd name="T43" fmla="*/ 3 h 150"/>
                <a:gd name="T44" fmla="*/ 73 w 148"/>
                <a:gd name="T45" fmla="*/ 0 h 1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8"/>
                <a:gd name="T70" fmla="*/ 0 h 150"/>
                <a:gd name="T71" fmla="*/ 148 w 148"/>
                <a:gd name="T72" fmla="*/ 150 h 1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8" h="150">
                  <a:moveTo>
                    <a:pt x="73" y="0"/>
                  </a:moveTo>
                  <a:lnTo>
                    <a:pt x="71" y="0"/>
                  </a:lnTo>
                  <a:lnTo>
                    <a:pt x="52" y="3"/>
                  </a:lnTo>
                  <a:lnTo>
                    <a:pt x="34" y="11"/>
                  </a:lnTo>
                  <a:lnTo>
                    <a:pt x="19" y="24"/>
                  </a:lnTo>
                  <a:lnTo>
                    <a:pt x="8" y="43"/>
                  </a:lnTo>
                  <a:lnTo>
                    <a:pt x="1" y="65"/>
                  </a:lnTo>
                  <a:lnTo>
                    <a:pt x="0" y="93"/>
                  </a:lnTo>
                  <a:lnTo>
                    <a:pt x="7" y="111"/>
                  </a:lnTo>
                  <a:lnTo>
                    <a:pt x="20" y="127"/>
                  </a:lnTo>
                  <a:lnTo>
                    <a:pt x="38" y="139"/>
                  </a:lnTo>
                  <a:lnTo>
                    <a:pt x="60" y="147"/>
                  </a:lnTo>
                  <a:lnTo>
                    <a:pt x="86" y="149"/>
                  </a:lnTo>
                  <a:lnTo>
                    <a:pt x="106" y="142"/>
                  </a:lnTo>
                  <a:lnTo>
                    <a:pt x="123" y="130"/>
                  </a:lnTo>
                  <a:lnTo>
                    <a:pt x="136" y="113"/>
                  </a:lnTo>
                  <a:lnTo>
                    <a:pt x="145" y="92"/>
                  </a:lnTo>
                  <a:lnTo>
                    <a:pt x="148" y="67"/>
                  </a:lnTo>
                  <a:lnTo>
                    <a:pt x="142" y="46"/>
                  </a:lnTo>
                  <a:lnTo>
                    <a:pt x="131" y="27"/>
                  </a:lnTo>
                  <a:lnTo>
                    <a:pt x="115" y="12"/>
                  </a:lnTo>
                  <a:lnTo>
                    <a:pt x="95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1" name="Freeform 58"/>
            <p:cNvSpPr>
              <a:spLocks/>
            </p:cNvSpPr>
            <p:nvPr/>
          </p:nvSpPr>
          <p:spPr bwMode="auto">
            <a:xfrm>
              <a:off x="800" y="1244"/>
              <a:ext cx="148" cy="150"/>
            </a:xfrm>
            <a:custGeom>
              <a:avLst/>
              <a:gdLst>
                <a:gd name="T0" fmla="*/ 73 w 148"/>
                <a:gd name="T1" fmla="*/ 0 h 150"/>
                <a:gd name="T2" fmla="*/ 95 w 148"/>
                <a:gd name="T3" fmla="*/ 3 h 150"/>
                <a:gd name="T4" fmla="*/ 115 w 148"/>
                <a:gd name="T5" fmla="*/ 12 h 150"/>
                <a:gd name="T6" fmla="*/ 131 w 148"/>
                <a:gd name="T7" fmla="*/ 27 h 150"/>
                <a:gd name="T8" fmla="*/ 142 w 148"/>
                <a:gd name="T9" fmla="*/ 46 h 150"/>
                <a:gd name="T10" fmla="*/ 148 w 148"/>
                <a:gd name="T11" fmla="*/ 67 h 150"/>
                <a:gd name="T12" fmla="*/ 145 w 148"/>
                <a:gd name="T13" fmla="*/ 92 h 150"/>
                <a:gd name="T14" fmla="*/ 136 w 148"/>
                <a:gd name="T15" fmla="*/ 113 h 150"/>
                <a:gd name="T16" fmla="*/ 123 w 148"/>
                <a:gd name="T17" fmla="*/ 130 h 150"/>
                <a:gd name="T18" fmla="*/ 106 w 148"/>
                <a:gd name="T19" fmla="*/ 142 h 150"/>
                <a:gd name="T20" fmla="*/ 86 w 148"/>
                <a:gd name="T21" fmla="*/ 149 h 150"/>
                <a:gd name="T22" fmla="*/ 60 w 148"/>
                <a:gd name="T23" fmla="*/ 147 h 150"/>
                <a:gd name="T24" fmla="*/ 38 w 148"/>
                <a:gd name="T25" fmla="*/ 139 h 150"/>
                <a:gd name="T26" fmla="*/ 20 w 148"/>
                <a:gd name="T27" fmla="*/ 127 h 150"/>
                <a:gd name="T28" fmla="*/ 7 w 148"/>
                <a:gd name="T29" fmla="*/ 111 h 150"/>
                <a:gd name="T30" fmla="*/ 0 w 148"/>
                <a:gd name="T31" fmla="*/ 93 h 150"/>
                <a:gd name="T32" fmla="*/ 1 w 148"/>
                <a:gd name="T33" fmla="*/ 65 h 150"/>
                <a:gd name="T34" fmla="*/ 8 w 148"/>
                <a:gd name="T35" fmla="*/ 43 h 150"/>
                <a:gd name="T36" fmla="*/ 19 w 148"/>
                <a:gd name="T37" fmla="*/ 24 h 150"/>
                <a:gd name="T38" fmla="*/ 34 w 148"/>
                <a:gd name="T39" fmla="*/ 11 h 150"/>
                <a:gd name="T40" fmla="*/ 52 w 148"/>
                <a:gd name="T41" fmla="*/ 3 h 150"/>
                <a:gd name="T42" fmla="*/ 71 w 148"/>
                <a:gd name="T43" fmla="*/ 0 h 150"/>
                <a:gd name="T44" fmla="*/ 73 w 148"/>
                <a:gd name="T45" fmla="*/ 0 h 1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8"/>
                <a:gd name="T70" fmla="*/ 0 h 150"/>
                <a:gd name="T71" fmla="*/ 148 w 148"/>
                <a:gd name="T72" fmla="*/ 150 h 1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8" h="150">
                  <a:moveTo>
                    <a:pt x="73" y="0"/>
                  </a:moveTo>
                  <a:lnTo>
                    <a:pt x="95" y="3"/>
                  </a:lnTo>
                  <a:lnTo>
                    <a:pt x="115" y="12"/>
                  </a:lnTo>
                  <a:lnTo>
                    <a:pt x="131" y="27"/>
                  </a:lnTo>
                  <a:lnTo>
                    <a:pt x="142" y="46"/>
                  </a:lnTo>
                  <a:lnTo>
                    <a:pt x="148" y="67"/>
                  </a:lnTo>
                  <a:lnTo>
                    <a:pt x="145" y="92"/>
                  </a:lnTo>
                  <a:lnTo>
                    <a:pt x="136" y="113"/>
                  </a:lnTo>
                  <a:lnTo>
                    <a:pt x="123" y="130"/>
                  </a:lnTo>
                  <a:lnTo>
                    <a:pt x="106" y="142"/>
                  </a:lnTo>
                  <a:lnTo>
                    <a:pt x="86" y="149"/>
                  </a:lnTo>
                  <a:lnTo>
                    <a:pt x="60" y="147"/>
                  </a:lnTo>
                  <a:lnTo>
                    <a:pt x="38" y="139"/>
                  </a:lnTo>
                  <a:lnTo>
                    <a:pt x="20" y="127"/>
                  </a:lnTo>
                  <a:lnTo>
                    <a:pt x="7" y="111"/>
                  </a:lnTo>
                  <a:lnTo>
                    <a:pt x="0" y="93"/>
                  </a:lnTo>
                  <a:lnTo>
                    <a:pt x="1" y="65"/>
                  </a:lnTo>
                  <a:lnTo>
                    <a:pt x="8" y="43"/>
                  </a:lnTo>
                  <a:lnTo>
                    <a:pt x="19" y="24"/>
                  </a:lnTo>
                  <a:lnTo>
                    <a:pt x="34" y="11"/>
                  </a:lnTo>
                  <a:lnTo>
                    <a:pt x="52" y="3"/>
                  </a:lnTo>
                  <a:lnTo>
                    <a:pt x="71" y="0"/>
                  </a:lnTo>
                  <a:lnTo>
                    <a:pt x="73" y="0"/>
                  </a:lnTo>
                  <a:close/>
                </a:path>
              </a:pathLst>
            </a:custGeom>
            <a:noFill/>
            <a:ln w="5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2" name="Freeform 59"/>
            <p:cNvSpPr>
              <a:spLocks/>
            </p:cNvSpPr>
            <p:nvPr/>
          </p:nvSpPr>
          <p:spPr bwMode="auto">
            <a:xfrm>
              <a:off x="950" y="1244"/>
              <a:ext cx="149" cy="150"/>
            </a:xfrm>
            <a:custGeom>
              <a:avLst/>
              <a:gdLst>
                <a:gd name="T0" fmla="*/ 73 w 149"/>
                <a:gd name="T1" fmla="*/ 0 h 150"/>
                <a:gd name="T2" fmla="*/ 71 w 149"/>
                <a:gd name="T3" fmla="*/ 0 h 150"/>
                <a:gd name="T4" fmla="*/ 52 w 149"/>
                <a:gd name="T5" fmla="*/ 3 h 150"/>
                <a:gd name="T6" fmla="*/ 34 w 149"/>
                <a:gd name="T7" fmla="*/ 11 h 150"/>
                <a:gd name="T8" fmla="*/ 19 w 149"/>
                <a:gd name="T9" fmla="*/ 24 h 150"/>
                <a:gd name="T10" fmla="*/ 8 w 149"/>
                <a:gd name="T11" fmla="*/ 43 h 150"/>
                <a:gd name="T12" fmla="*/ 1 w 149"/>
                <a:gd name="T13" fmla="*/ 65 h 150"/>
                <a:gd name="T14" fmla="*/ 0 w 149"/>
                <a:gd name="T15" fmla="*/ 93 h 150"/>
                <a:gd name="T16" fmla="*/ 7 w 149"/>
                <a:gd name="T17" fmla="*/ 111 h 150"/>
                <a:gd name="T18" fmla="*/ 20 w 149"/>
                <a:gd name="T19" fmla="*/ 127 h 150"/>
                <a:gd name="T20" fmla="*/ 38 w 149"/>
                <a:gd name="T21" fmla="*/ 139 h 150"/>
                <a:gd name="T22" fmla="*/ 60 w 149"/>
                <a:gd name="T23" fmla="*/ 147 h 150"/>
                <a:gd name="T24" fmla="*/ 86 w 149"/>
                <a:gd name="T25" fmla="*/ 149 h 150"/>
                <a:gd name="T26" fmla="*/ 106 w 149"/>
                <a:gd name="T27" fmla="*/ 142 h 150"/>
                <a:gd name="T28" fmla="*/ 123 w 149"/>
                <a:gd name="T29" fmla="*/ 130 h 150"/>
                <a:gd name="T30" fmla="*/ 136 w 149"/>
                <a:gd name="T31" fmla="*/ 113 h 150"/>
                <a:gd name="T32" fmla="*/ 145 w 149"/>
                <a:gd name="T33" fmla="*/ 92 h 150"/>
                <a:gd name="T34" fmla="*/ 148 w 149"/>
                <a:gd name="T35" fmla="*/ 67 h 150"/>
                <a:gd name="T36" fmla="*/ 142 w 149"/>
                <a:gd name="T37" fmla="*/ 46 h 150"/>
                <a:gd name="T38" fmla="*/ 131 w 149"/>
                <a:gd name="T39" fmla="*/ 27 h 150"/>
                <a:gd name="T40" fmla="*/ 115 w 149"/>
                <a:gd name="T41" fmla="*/ 12 h 150"/>
                <a:gd name="T42" fmla="*/ 95 w 149"/>
                <a:gd name="T43" fmla="*/ 3 h 150"/>
                <a:gd name="T44" fmla="*/ 73 w 149"/>
                <a:gd name="T45" fmla="*/ 0 h 1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9"/>
                <a:gd name="T70" fmla="*/ 0 h 150"/>
                <a:gd name="T71" fmla="*/ 149 w 149"/>
                <a:gd name="T72" fmla="*/ 150 h 1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9" h="150">
                  <a:moveTo>
                    <a:pt x="73" y="0"/>
                  </a:moveTo>
                  <a:lnTo>
                    <a:pt x="71" y="0"/>
                  </a:lnTo>
                  <a:lnTo>
                    <a:pt x="52" y="3"/>
                  </a:lnTo>
                  <a:lnTo>
                    <a:pt x="34" y="11"/>
                  </a:lnTo>
                  <a:lnTo>
                    <a:pt x="19" y="24"/>
                  </a:lnTo>
                  <a:lnTo>
                    <a:pt x="8" y="43"/>
                  </a:lnTo>
                  <a:lnTo>
                    <a:pt x="1" y="65"/>
                  </a:lnTo>
                  <a:lnTo>
                    <a:pt x="0" y="93"/>
                  </a:lnTo>
                  <a:lnTo>
                    <a:pt x="7" y="111"/>
                  </a:lnTo>
                  <a:lnTo>
                    <a:pt x="20" y="127"/>
                  </a:lnTo>
                  <a:lnTo>
                    <a:pt x="38" y="139"/>
                  </a:lnTo>
                  <a:lnTo>
                    <a:pt x="60" y="147"/>
                  </a:lnTo>
                  <a:lnTo>
                    <a:pt x="86" y="149"/>
                  </a:lnTo>
                  <a:lnTo>
                    <a:pt x="106" y="142"/>
                  </a:lnTo>
                  <a:lnTo>
                    <a:pt x="123" y="130"/>
                  </a:lnTo>
                  <a:lnTo>
                    <a:pt x="136" y="113"/>
                  </a:lnTo>
                  <a:lnTo>
                    <a:pt x="145" y="92"/>
                  </a:lnTo>
                  <a:lnTo>
                    <a:pt x="148" y="67"/>
                  </a:lnTo>
                  <a:lnTo>
                    <a:pt x="142" y="46"/>
                  </a:lnTo>
                  <a:lnTo>
                    <a:pt x="131" y="27"/>
                  </a:lnTo>
                  <a:lnTo>
                    <a:pt x="115" y="12"/>
                  </a:lnTo>
                  <a:lnTo>
                    <a:pt x="95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3" name="Freeform 60"/>
            <p:cNvSpPr>
              <a:spLocks/>
            </p:cNvSpPr>
            <p:nvPr/>
          </p:nvSpPr>
          <p:spPr bwMode="auto">
            <a:xfrm>
              <a:off x="950" y="1244"/>
              <a:ext cx="149" cy="150"/>
            </a:xfrm>
            <a:custGeom>
              <a:avLst/>
              <a:gdLst>
                <a:gd name="T0" fmla="*/ 73 w 149"/>
                <a:gd name="T1" fmla="*/ 0 h 150"/>
                <a:gd name="T2" fmla="*/ 95 w 149"/>
                <a:gd name="T3" fmla="*/ 3 h 150"/>
                <a:gd name="T4" fmla="*/ 115 w 149"/>
                <a:gd name="T5" fmla="*/ 12 h 150"/>
                <a:gd name="T6" fmla="*/ 131 w 149"/>
                <a:gd name="T7" fmla="*/ 27 h 150"/>
                <a:gd name="T8" fmla="*/ 142 w 149"/>
                <a:gd name="T9" fmla="*/ 46 h 150"/>
                <a:gd name="T10" fmla="*/ 148 w 149"/>
                <a:gd name="T11" fmla="*/ 67 h 150"/>
                <a:gd name="T12" fmla="*/ 145 w 149"/>
                <a:gd name="T13" fmla="*/ 92 h 150"/>
                <a:gd name="T14" fmla="*/ 136 w 149"/>
                <a:gd name="T15" fmla="*/ 113 h 150"/>
                <a:gd name="T16" fmla="*/ 123 w 149"/>
                <a:gd name="T17" fmla="*/ 130 h 150"/>
                <a:gd name="T18" fmla="*/ 106 w 149"/>
                <a:gd name="T19" fmla="*/ 142 h 150"/>
                <a:gd name="T20" fmla="*/ 86 w 149"/>
                <a:gd name="T21" fmla="*/ 149 h 150"/>
                <a:gd name="T22" fmla="*/ 60 w 149"/>
                <a:gd name="T23" fmla="*/ 147 h 150"/>
                <a:gd name="T24" fmla="*/ 38 w 149"/>
                <a:gd name="T25" fmla="*/ 139 h 150"/>
                <a:gd name="T26" fmla="*/ 20 w 149"/>
                <a:gd name="T27" fmla="*/ 127 h 150"/>
                <a:gd name="T28" fmla="*/ 7 w 149"/>
                <a:gd name="T29" fmla="*/ 111 h 150"/>
                <a:gd name="T30" fmla="*/ 0 w 149"/>
                <a:gd name="T31" fmla="*/ 93 h 150"/>
                <a:gd name="T32" fmla="*/ 1 w 149"/>
                <a:gd name="T33" fmla="*/ 65 h 150"/>
                <a:gd name="T34" fmla="*/ 8 w 149"/>
                <a:gd name="T35" fmla="*/ 43 h 150"/>
                <a:gd name="T36" fmla="*/ 19 w 149"/>
                <a:gd name="T37" fmla="*/ 24 h 150"/>
                <a:gd name="T38" fmla="*/ 34 w 149"/>
                <a:gd name="T39" fmla="*/ 11 h 150"/>
                <a:gd name="T40" fmla="*/ 52 w 149"/>
                <a:gd name="T41" fmla="*/ 3 h 150"/>
                <a:gd name="T42" fmla="*/ 71 w 149"/>
                <a:gd name="T43" fmla="*/ 0 h 150"/>
                <a:gd name="T44" fmla="*/ 73 w 149"/>
                <a:gd name="T45" fmla="*/ 0 h 1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9"/>
                <a:gd name="T70" fmla="*/ 0 h 150"/>
                <a:gd name="T71" fmla="*/ 149 w 149"/>
                <a:gd name="T72" fmla="*/ 150 h 1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9" h="150">
                  <a:moveTo>
                    <a:pt x="73" y="0"/>
                  </a:moveTo>
                  <a:lnTo>
                    <a:pt x="95" y="3"/>
                  </a:lnTo>
                  <a:lnTo>
                    <a:pt x="115" y="12"/>
                  </a:lnTo>
                  <a:lnTo>
                    <a:pt x="131" y="27"/>
                  </a:lnTo>
                  <a:lnTo>
                    <a:pt x="142" y="46"/>
                  </a:lnTo>
                  <a:lnTo>
                    <a:pt x="148" y="67"/>
                  </a:lnTo>
                  <a:lnTo>
                    <a:pt x="145" y="92"/>
                  </a:lnTo>
                  <a:lnTo>
                    <a:pt x="136" y="113"/>
                  </a:lnTo>
                  <a:lnTo>
                    <a:pt x="123" y="130"/>
                  </a:lnTo>
                  <a:lnTo>
                    <a:pt x="106" y="142"/>
                  </a:lnTo>
                  <a:lnTo>
                    <a:pt x="86" y="149"/>
                  </a:lnTo>
                  <a:lnTo>
                    <a:pt x="60" y="147"/>
                  </a:lnTo>
                  <a:lnTo>
                    <a:pt x="38" y="139"/>
                  </a:lnTo>
                  <a:lnTo>
                    <a:pt x="20" y="127"/>
                  </a:lnTo>
                  <a:lnTo>
                    <a:pt x="7" y="111"/>
                  </a:lnTo>
                  <a:lnTo>
                    <a:pt x="0" y="93"/>
                  </a:lnTo>
                  <a:lnTo>
                    <a:pt x="1" y="65"/>
                  </a:lnTo>
                  <a:lnTo>
                    <a:pt x="8" y="43"/>
                  </a:lnTo>
                  <a:lnTo>
                    <a:pt x="19" y="24"/>
                  </a:lnTo>
                  <a:lnTo>
                    <a:pt x="34" y="11"/>
                  </a:lnTo>
                  <a:lnTo>
                    <a:pt x="52" y="3"/>
                  </a:lnTo>
                  <a:lnTo>
                    <a:pt x="71" y="0"/>
                  </a:lnTo>
                  <a:lnTo>
                    <a:pt x="73" y="0"/>
                  </a:lnTo>
                  <a:close/>
                </a:path>
              </a:pathLst>
            </a:custGeom>
            <a:noFill/>
            <a:ln w="5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4" name="Freeform 61"/>
            <p:cNvSpPr>
              <a:spLocks/>
            </p:cNvSpPr>
            <p:nvPr/>
          </p:nvSpPr>
          <p:spPr bwMode="auto">
            <a:xfrm>
              <a:off x="570" y="746"/>
              <a:ext cx="350" cy="166"/>
            </a:xfrm>
            <a:custGeom>
              <a:avLst/>
              <a:gdLst>
                <a:gd name="T0" fmla="*/ 163 w 350"/>
                <a:gd name="T1" fmla="*/ 0 h 166"/>
                <a:gd name="T2" fmla="*/ 350 w 350"/>
                <a:gd name="T3" fmla="*/ 80 h 166"/>
                <a:gd name="T4" fmla="*/ 258 w 350"/>
                <a:gd name="T5" fmla="*/ 165 h 166"/>
                <a:gd name="T6" fmla="*/ 62 w 350"/>
                <a:gd name="T7" fmla="*/ 155 h 166"/>
                <a:gd name="T8" fmla="*/ 0 w 350"/>
                <a:gd name="T9" fmla="*/ 78 h 166"/>
                <a:gd name="T10" fmla="*/ 163 w 350"/>
                <a:gd name="T11" fmla="*/ 0 h 1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0"/>
                <a:gd name="T19" fmla="*/ 0 h 166"/>
                <a:gd name="T20" fmla="*/ 350 w 350"/>
                <a:gd name="T21" fmla="*/ 166 h 1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0" h="166">
                  <a:moveTo>
                    <a:pt x="163" y="0"/>
                  </a:moveTo>
                  <a:lnTo>
                    <a:pt x="350" y="80"/>
                  </a:lnTo>
                  <a:lnTo>
                    <a:pt x="258" y="165"/>
                  </a:lnTo>
                  <a:lnTo>
                    <a:pt x="62" y="155"/>
                  </a:lnTo>
                  <a:lnTo>
                    <a:pt x="0" y="78"/>
                  </a:lnTo>
                  <a:lnTo>
                    <a:pt x="163" y="0"/>
                  </a:lnTo>
                  <a:close/>
                </a:path>
              </a:pathLst>
            </a:custGeom>
            <a:noFill/>
            <a:ln w="1880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5" name="Freeform 62"/>
            <p:cNvSpPr>
              <a:spLocks/>
            </p:cNvSpPr>
            <p:nvPr/>
          </p:nvSpPr>
          <p:spPr bwMode="auto">
            <a:xfrm>
              <a:off x="735" y="679"/>
              <a:ext cx="20" cy="67"/>
            </a:xfrm>
            <a:custGeom>
              <a:avLst/>
              <a:gdLst>
                <a:gd name="T0" fmla="*/ 0 w 20"/>
                <a:gd name="T1" fmla="*/ 0 h 67"/>
                <a:gd name="T2" fmla="*/ 0 w 20"/>
                <a:gd name="T3" fmla="*/ 67 h 67"/>
                <a:gd name="T4" fmla="*/ 0 60000 65536"/>
                <a:gd name="T5" fmla="*/ 0 60000 65536"/>
                <a:gd name="T6" fmla="*/ 0 w 20"/>
                <a:gd name="T7" fmla="*/ 0 h 67"/>
                <a:gd name="T8" fmla="*/ 20 w 20"/>
                <a:gd name="T9" fmla="*/ 67 h 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67">
                  <a:moveTo>
                    <a:pt x="0" y="0"/>
                  </a:moveTo>
                  <a:lnTo>
                    <a:pt x="0" y="67"/>
                  </a:lnTo>
                </a:path>
              </a:pathLst>
            </a:custGeom>
            <a:noFill/>
            <a:ln w="1880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490" name="Group 63"/>
          <p:cNvGrpSpPr>
            <a:grpSpLocks/>
          </p:cNvGrpSpPr>
          <p:nvPr/>
        </p:nvGrpSpPr>
        <p:grpSpPr bwMode="auto">
          <a:xfrm>
            <a:off x="3733800" y="3657600"/>
            <a:ext cx="904875" cy="1416050"/>
            <a:chOff x="0" y="0"/>
            <a:chExt cx="1426" cy="2231"/>
          </a:xfrm>
        </p:grpSpPr>
        <p:sp>
          <p:nvSpPr>
            <p:cNvPr id="20498" name="Freeform 64"/>
            <p:cNvSpPr>
              <a:spLocks/>
            </p:cNvSpPr>
            <p:nvPr/>
          </p:nvSpPr>
          <p:spPr bwMode="auto">
            <a:xfrm>
              <a:off x="5" y="20"/>
              <a:ext cx="1416" cy="2205"/>
            </a:xfrm>
            <a:custGeom>
              <a:avLst/>
              <a:gdLst>
                <a:gd name="T0" fmla="*/ 1321 w 1416"/>
                <a:gd name="T1" fmla="*/ 0 h 2205"/>
                <a:gd name="T2" fmla="*/ 94 w 1416"/>
                <a:gd name="T3" fmla="*/ 0 h 2205"/>
                <a:gd name="T4" fmla="*/ 79 w 1416"/>
                <a:gd name="T5" fmla="*/ 1 h 2205"/>
                <a:gd name="T6" fmla="*/ 58 w 1416"/>
                <a:gd name="T7" fmla="*/ 7 h 2205"/>
                <a:gd name="T8" fmla="*/ 39 w 1416"/>
                <a:gd name="T9" fmla="*/ 17 h 2205"/>
                <a:gd name="T10" fmla="*/ 23 w 1416"/>
                <a:gd name="T11" fmla="*/ 32 h 2205"/>
                <a:gd name="T12" fmla="*/ 10 w 1416"/>
                <a:gd name="T13" fmla="*/ 50 h 2205"/>
                <a:gd name="T14" fmla="*/ 2 w 1416"/>
                <a:gd name="T15" fmla="*/ 70 h 2205"/>
                <a:gd name="T16" fmla="*/ 0 w 1416"/>
                <a:gd name="T17" fmla="*/ 93 h 2205"/>
                <a:gd name="T18" fmla="*/ 1 w 1416"/>
                <a:gd name="T19" fmla="*/ 2126 h 2205"/>
                <a:gd name="T20" fmla="*/ 7 w 1416"/>
                <a:gd name="T21" fmla="*/ 2147 h 2205"/>
                <a:gd name="T22" fmla="*/ 18 w 1416"/>
                <a:gd name="T23" fmla="*/ 2166 h 2205"/>
                <a:gd name="T24" fmla="*/ 32 w 1416"/>
                <a:gd name="T25" fmla="*/ 2182 h 2205"/>
                <a:gd name="T26" fmla="*/ 51 w 1416"/>
                <a:gd name="T27" fmla="*/ 2194 h 2205"/>
                <a:gd name="T28" fmla="*/ 71 w 1416"/>
                <a:gd name="T29" fmla="*/ 2202 h 2205"/>
                <a:gd name="T30" fmla="*/ 94 w 1416"/>
                <a:gd name="T31" fmla="*/ 2204 h 2205"/>
                <a:gd name="T32" fmla="*/ 1335 w 1416"/>
                <a:gd name="T33" fmla="*/ 2203 h 2205"/>
                <a:gd name="T34" fmla="*/ 1357 w 1416"/>
                <a:gd name="T35" fmla="*/ 2197 h 2205"/>
                <a:gd name="T36" fmla="*/ 1376 w 1416"/>
                <a:gd name="T37" fmla="*/ 2187 h 2205"/>
                <a:gd name="T38" fmla="*/ 1392 w 1416"/>
                <a:gd name="T39" fmla="*/ 2172 h 2205"/>
                <a:gd name="T40" fmla="*/ 1405 w 1416"/>
                <a:gd name="T41" fmla="*/ 2154 h 2205"/>
                <a:gd name="T42" fmla="*/ 1412 w 1416"/>
                <a:gd name="T43" fmla="*/ 2134 h 2205"/>
                <a:gd name="T44" fmla="*/ 1415 w 1416"/>
                <a:gd name="T45" fmla="*/ 2111 h 2205"/>
                <a:gd name="T46" fmla="*/ 1414 w 1416"/>
                <a:gd name="T47" fmla="*/ 78 h 2205"/>
                <a:gd name="T48" fmla="*/ 1408 w 1416"/>
                <a:gd name="T49" fmla="*/ 57 h 2205"/>
                <a:gd name="T50" fmla="*/ 1397 w 1416"/>
                <a:gd name="T51" fmla="*/ 38 h 2205"/>
                <a:gd name="T52" fmla="*/ 1382 w 1416"/>
                <a:gd name="T53" fmla="*/ 22 h 2205"/>
                <a:gd name="T54" fmla="*/ 1364 w 1416"/>
                <a:gd name="T55" fmla="*/ 10 h 2205"/>
                <a:gd name="T56" fmla="*/ 1343 w 1416"/>
                <a:gd name="T57" fmla="*/ 2 h 2205"/>
                <a:gd name="T58" fmla="*/ 1321 w 1416"/>
                <a:gd name="T59" fmla="*/ 0 h 220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16"/>
                <a:gd name="T91" fmla="*/ 0 h 2205"/>
                <a:gd name="T92" fmla="*/ 1416 w 1416"/>
                <a:gd name="T93" fmla="*/ 2205 h 220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16" h="2205">
                  <a:moveTo>
                    <a:pt x="1321" y="0"/>
                  </a:moveTo>
                  <a:lnTo>
                    <a:pt x="94" y="0"/>
                  </a:lnTo>
                  <a:lnTo>
                    <a:pt x="79" y="1"/>
                  </a:lnTo>
                  <a:lnTo>
                    <a:pt x="58" y="7"/>
                  </a:lnTo>
                  <a:lnTo>
                    <a:pt x="39" y="17"/>
                  </a:lnTo>
                  <a:lnTo>
                    <a:pt x="23" y="32"/>
                  </a:lnTo>
                  <a:lnTo>
                    <a:pt x="10" y="50"/>
                  </a:lnTo>
                  <a:lnTo>
                    <a:pt x="2" y="70"/>
                  </a:lnTo>
                  <a:lnTo>
                    <a:pt x="0" y="93"/>
                  </a:lnTo>
                  <a:lnTo>
                    <a:pt x="1" y="2126"/>
                  </a:lnTo>
                  <a:lnTo>
                    <a:pt x="7" y="2147"/>
                  </a:lnTo>
                  <a:lnTo>
                    <a:pt x="18" y="2166"/>
                  </a:lnTo>
                  <a:lnTo>
                    <a:pt x="32" y="2182"/>
                  </a:lnTo>
                  <a:lnTo>
                    <a:pt x="51" y="2194"/>
                  </a:lnTo>
                  <a:lnTo>
                    <a:pt x="71" y="2202"/>
                  </a:lnTo>
                  <a:lnTo>
                    <a:pt x="94" y="2204"/>
                  </a:lnTo>
                  <a:lnTo>
                    <a:pt x="1335" y="2203"/>
                  </a:lnTo>
                  <a:lnTo>
                    <a:pt x="1357" y="2197"/>
                  </a:lnTo>
                  <a:lnTo>
                    <a:pt x="1376" y="2187"/>
                  </a:lnTo>
                  <a:lnTo>
                    <a:pt x="1392" y="2172"/>
                  </a:lnTo>
                  <a:lnTo>
                    <a:pt x="1405" y="2154"/>
                  </a:lnTo>
                  <a:lnTo>
                    <a:pt x="1412" y="2134"/>
                  </a:lnTo>
                  <a:lnTo>
                    <a:pt x="1415" y="2111"/>
                  </a:lnTo>
                  <a:lnTo>
                    <a:pt x="1414" y="78"/>
                  </a:lnTo>
                  <a:lnTo>
                    <a:pt x="1408" y="57"/>
                  </a:lnTo>
                  <a:lnTo>
                    <a:pt x="1397" y="38"/>
                  </a:lnTo>
                  <a:lnTo>
                    <a:pt x="1382" y="22"/>
                  </a:lnTo>
                  <a:lnTo>
                    <a:pt x="1364" y="10"/>
                  </a:lnTo>
                  <a:lnTo>
                    <a:pt x="1343" y="2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9" name="Freeform 65"/>
            <p:cNvSpPr>
              <a:spLocks/>
            </p:cNvSpPr>
            <p:nvPr/>
          </p:nvSpPr>
          <p:spPr bwMode="auto">
            <a:xfrm>
              <a:off x="937" y="1613"/>
              <a:ext cx="108" cy="137"/>
            </a:xfrm>
            <a:custGeom>
              <a:avLst/>
              <a:gdLst>
                <a:gd name="T0" fmla="*/ 52 w 108"/>
                <a:gd name="T1" fmla="*/ 0 h 137"/>
                <a:gd name="T2" fmla="*/ 39 w 108"/>
                <a:gd name="T3" fmla="*/ 2 h 137"/>
                <a:gd name="T4" fmla="*/ 26 w 108"/>
                <a:gd name="T5" fmla="*/ 8 h 137"/>
                <a:gd name="T6" fmla="*/ 15 w 108"/>
                <a:gd name="T7" fmla="*/ 17 h 137"/>
                <a:gd name="T8" fmla="*/ 6 w 108"/>
                <a:gd name="T9" fmla="*/ 29 h 137"/>
                <a:gd name="T10" fmla="*/ 0 w 108"/>
                <a:gd name="T11" fmla="*/ 45 h 137"/>
                <a:gd name="T12" fmla="*/ 0 w 108"/>
                <a:gd name="T13" fmla="*/ 70 h 137"/>
                <a:gd name="T14" fmla="*/ 1 w 108"/>
                <a:gd name="T15" fmla="*/ 92 h 137"/>
                <a:gd name="T16" fmla="*/ 5 w 108"/>
                <a:gd name="T17" fmla="*/ 110 h 137"/>
                <a:gd name="T18" fmla="*/ 13 w 108"/>
                <a:gd name="T19" fmla="*/ 124 h 137"/>
                <a:gd name="T20" fmla="*/ 28 w 108"/>
                <a:gd name="T21" fmla="*/ 134 h 137"/>
                <a:gd name="T22" fmla="*/ 44 w 108"/>
                <a:gd name="T23" fmla="*/ 136 h 137"/>
                <a:gd name="T24" fmla="*/ 63 w 108"/>
                <a:gd name="T25" fmla="*/ 129 h 137"/>
                <a:gd name="T26" fmla="*/ 81 w 108"/>
                <a:gd name="T27" fmla="*/ 113 h 137"/>
                <a:gd name="T28" fmla="*/ 94 w 108"/>
                <a:gd name="T29" fmla="*/ 97 h 137"/>
                <a:gd name="T30" fmla="*/ 100 w 108"/>
                <a:gd name="T31" fmla="*/ 80 h 137"/>
                <a:gd name="T32" fmla="*/ 100 w 108"/>
                <a:gd name="T33" fmla="*/ 76 h 137"/>
                <a:gd name="T34" fmla="*/ 106 w 108"/>
                <a:gd name="T35" fmla="*/ 58 h 137"/>
                <a:gd name="T36" fmla="*/ 108 w 108"/>
                <a:gd name="T37" fmla="*/ 43 h 137"/>
                <a:gd name="T38" fmla="*/ 105 w 108"/>
                <a:gd name="T39" fmla="*/ 29 h 137"/>
                <a:gd name="T40" fmla="*/ 99 w 108"/>
                <a:gd name="T41" fmla="*/ 18 h 137"/>
                <a:gd name="T42" fmla="*/ 89 w 108"/>
                <a:gd name="T43" fmla="*/ 9 h 137"/>
                <a:gd name="T44" fmla="*/ 78 w 108"/>
                <a:gd name="T45" fmla="*/ 3 h 137"/>
                <a:gd name="T46" fmla="*/ 66 w 108"/>
                <a:gd name="T47" fmla="*/ 0 h 137"/>
                <a:gd name="T48" fmla="*/ 52 w 108"/>
                <a:gd name="T49" fmla="*/ 0 h 1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8"/>
                <a:gd name="T76" fmla="*/ 0 h 137"/>
                <a:gd name="T77" fmla="*/ 108 w 108"/>
                <a:gd name="T78" fmla="*/ 137 h 13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8" h="137">
                  <a:moveTo>
                    <a:pt x="52" y="0"/>
                  </a:moveTo>
                  <a:lnTo>
                    <a:pt x="39" y="2"/>
                  </a:lnTo>
                  <a:lnTo>
                    <a:pt x="26" y="8"/>
                  </a:lnTo>
                  <a:lnTo>
                    <a:pt x="15" y="17"/>
                  </a:lnTo>
                  <a:lnTo>
                    <a:pt x="6" y="29"/>
                  </a:lnTo>
                  <a:lnTo>
                    <a:pt x="0" y="45"/>
                  </a:lnTo>
                  <a:lnTo>
                    <a:pt x="0" y="70"/>
                  </a:lnTo>
                  <a:lnTo>
                    <a:pt x="1" y="92"/>
                  </a:lnTo>
                  <a:lnTo>
                    <a:pt x="5" y="110"/>
                  </a:lnTo>
                  <a:lnTo>
                    <a:pt x="13" y="124"/>
                  </a:lnTo>
                  <a:lnTo>
                    <a:pt x="28" y="134"/>
                  </a:lnTo>
                  <a:lnTo>
                    <a:pt x="44" y="136"/>
                  </a:lnTo>
                  <a:lnTo>
                    <a:pt x="63" y="129"/>
                  </a:lnTo>
                  <a:lnTo>
                    <a:pt x="81" y="113"/>
                  </a:lnTo>
                  <a:lnTo>
                    <a:pt x="94" y="97"/>
                  </a:lnTo>
                  <a:lnTo>
                    <a:pt x="100" y="80"/>
                  </a:lnTo>
                  <a:lnTo>
                    <a:pt x="100" y="76"/>
                  </a:lnTo>
                  <a:lnTo>
                    <a:pt x="106" y="58"/>
                  </a:lnTo>
                  <a:lnTo>
                    <a:pt x="108" y="43"/>
                  </a:lnTo>
                  <a:lnTo>
                    <a:pt x="105" y="29"/>
                  </a:lnTo>
                  <a:lnTo>
                    <a:pt x="99" y="18"/>
                  </a:lnTo>
                  <a:lnTo>
                    <a:pt x="89" y="9"/>
                  </a:lnTo>
                  <a:lnTo>
                    <a:pt x="78" y="3"/>
                  </a:lnTo>
                  <a:lnTo>
                    <a:pt x="66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0" name="Freeform 66"/>
            <p:cNvSpPr>
              <a:spLocks/>
            </p:cNvSpPr>
            <p:nvPr/>
          </p:nvSpPr>
          <p:spPr bwMode="auto">
            <a:xfrm>
              <a:off x="984" y="1512"/>
              <a:ext cx="233" cy="614"/>
            </a:xfrm>
            <a:custGeom>
              <a:avLst/>
              <a:gdLst>
                <a:gd name="T0" fmla="*/ 194 w 233"/>
                <a:gd name="T1" fmla="*/ 0 h 614"/>
                <a:gd name="T2" fmla="*/ 180 w 233"/>
                <a:gd name="T3" fmla="*/ 0 h 614"/>
                <a:gd name="T4" fmla="*/ 167 w 233"/>
                <a:gd name="T5" fmla="*/ 6 h 614"/>
                <a:gd name="T6" fmla="*/ 25 w 233"/>
                <a:gd name="T7" fmla="*/ 287 h 614"/>
                <a:gd name="T8" fmla="*/ 38 w 233"/>
                <a:gd name="T9" fmla="*/ 306 h 614"/>
                <a:gd name="T10" fmla="*/ 63 w 233"/>
                <a:gd name="T11" fmla="*/ 340 h 614"/>
                <a:gd name="T12" fmla="*/ 73 w 233"/>
                <a:gd name="T13" fmla="*/ 355 h 614"/>
                <a:gd name="T14" fmla="*/ 84 w 233"/>
                <a:gd name="T15" fmla="*/ 371 h 614"/>
                <a:gd name="T16" fmla="*/ 92 w 233"/>
                <a:gd name="T17" fmla="*/ 387 h 614"/>
                <a:gd name="T18" fmla="*/ 38 w 233"/>
                <a:gd name="T19" fmla="*/ 445 h 614"/>
                <a:gd name="T20" fmla="*/ 0 w 233"/>
                <a:gd name="T21" fmla="*/ 569 h 614"/>
                <a:gd name="T22" fmla="*/ 1 w 233"/>
                <a:gd name="T23" fmla="*/ 591 h 614"/>
                <a:gd name="T24" fmla="*/ 9 w 233"/>
                <a:gd name="T25" fmla="*/ 605 h 614"/>
                <a:gd name="T26" fmla="*/ 20 w 233"/>
                <a:gd name="T27" fmla="*/ 613 h 614"/>
                <a:gd name="T28" fmla="*/ 34 w 233"/>
                <a:gd name="T29" fmla="*/ 614 h 614"/>
                <a:gd name="T30" fmla="*/ 48 w 233"/>
                <a:gd name="T31" fmla="*/ 609 h 614"/>
                <a:gd name="T32" fmla="*/ 59 w 233"/>
                <a:gd name="T33" fmla="*/ 597 h 614"/>
                <a:gd name="T34" fmla="*/ 67 w 233"/>
                <a:gd name="T35" fmla="*/ 580 h 614"/>
                <a:gd name="T36" fmla="*/ 103 w 233"/>
                <a:gd name="T37" fmla="*/ 476 h 614"/>
                <a:gd name="T38" fmla="*/ 233 w 233"/>
                <a:gd name="T39" fmla="*/ 377 h 614"/>
                <a:gd name="T40" fmla="*/ 129 w 233"/>
                <a:gd name="T41" fmla="*/ 232 h 614"/>
                <a:gd name="T42" fmla="*/ 223 w 233"/>
                <a:gd name="T43" fmla="*/ 46 h 614"/>
                <a:gd name="T44" fmla="*/ 227 w 233"/>
                <a:gd name="T45" fmla="*/ 34 h 614"/>
                <a:gd name="T46" fmla="*/ 225 w 233"/>
                <a:gd name="T47" fmla="*/ 23 h 614"/>
                <a:gd name="T48" fmla="*/ 218 w 233"/>
                <a:gd name="T49" fmla="*/ 12 h 614"/>
                <a:gd name="T50" fmla="*/ 207 w 233"/>
                <a:gd name="T51" fmla="*/ 4 h 614"/>
                <a:gd name="T52" fmla="*/ 194 w 233"/>
                <a:gd name="T53" fmla="*/ 0 h 61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33"/>
                <a:gd name="T82" fmla="*/ 0 h 614"/>
                <a:gd name="T83" fmla="*/ 233 w 233"/>
                <a:gd name="T84" fmla="*/ 614 h 61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33" h="614">
                  <a:moveTo>
                    <a:pt x="194" y="0"/>
                  </a:moveTo>
                  <a:lnTo>
                    <a:pt x="180" y="0"/>
                  </a:lnTo>
                  <a:lnTo>
                    <a:pt x="167" y="6"/>
                  </a:lnTo>
                  <a:lnTo>
                    <a:pt x="25" y="287"/>
                  </a:lnTo>
                  <a:lnTo>
                    <a:pt x="38" y="306"/>
                  </a:lnTo>
                  <a:lnTo>
                    <a:pt x="63" y="340"/>
                  </a:lnTo>
                  <a:lnTo>
                    <a:pt x="73" y="355"/>
                  </a:lnTo>
                  <a:lnTo>
                    <a:pt x="84" y="371"/>
                  </a:lnTo>
                  <a:lnTo>
                    <a:pt x="92" y="387"/>
                  </a:lnTo>
                  <a:lnTo>
                    <a:pt x="38" y="445"/>
                  </a:lnTo>
                  <a:lnTo>
                    <a:pt x="0" y="569"/>
                  </a:lnTo>
                  <a:lnTo>
                    <a:pt x="1" y="591"/>
                  </a:lnTo>
                  <a:lnTo>
                    <a:pt x="9" y="605"/>
                  </a:lnTo>
                  <a:lnTo>
                    <a:pt x="20" y="613"/>
                  </a:lnTo>
                  <a:lnTo>
                    <a:pt x="34" y="614"/>
                  </a:lnTo>
                  <a:lnTo>
                    <a:pt x="48" y="609"/>
                  </a:lnTo>
                  <a:lnTo>
                    <a:pt x="59" y="597"/>
                  </a:lnTo>
                  <a:lnTo>
                    <a:pt x="67" y="580"/>
                  </a:lnTo>
                  <a:lnTo>
                    <a:pt x="103" y="476"/>
                  </a:lnTo>
                  <a:lnTo>
                    <a:pt x="233" y="377"/>
                  </a:lnTo>
                  <a:lnTo>
                    <a:pt x="129" y="232"/>
                  </a:lnTo>
                  <a:lnTo>
                    <a:pt x="223" y="46"/>
                  </a:lnTo>
                  <a:lnTo>
                    <a:pt x="227" y="34"/>
                  </a:lnTo>
                  <a:lnTo>
                    <a:pt x="225" y="23"/>
                  </a:lnTo>
                  <a:lnTo>
                    <a:pt x="218" y="12"/>
                  </a:lnTo>
                  <a:lnTo>
                    <a:pt x="207" y="4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501" name="Group 67"/>
            <p:cNvGrpSpPr>
              <a:grpSpLocks/>
            </p:cNvGrpSpPr>
            <p:nvPr/>
          </p:nvGrpSpPr>
          <p:grpSpPr bwMode="auto">
            <a:xfrm>
              <a:off x="858" y="1788"/>
              <a:ext cx="172" cy="145"/>
              <a:chOff x="858" y="1788"/>
              <a:chExt cx="172" cy="145"/>
            </a:xfrm>
          </p:grpSpPr>
          <p:sp>
            <p:nvSpPr>
              <p:cNvPr id="20522" name="Freeform 68"/>
              <p:cNvSpPr>
                <a:spLocks/>
              </p:cNvSpPr>
              <p:nvPr/>
            </p:nvSpPr>
            <p:spPr bwMode="auto">
              <a:xfrm>
                <a:off x="858" y="1788"/>
                <a:ext cx="172" cy="145"/>
              </a:xfrm>
              <a:custGeom>
                <a:avLst/>
                <a:gdLst>
                  <a:gd name="T0" fmla="*/ 31 w 172"/>
                  <a:gd name="T1" fmla="*/ 0 h 145"/>
                  <a:gd name="T2" fmla="*/ 19 w 172"/>
                  <a:gd name="T3" fmla="*/ 1 h 145"/>
                  <a:gd name="T4" fmla="*/ 9 w 172"/>
                  <a:gd name="T5" fmla="*/ 7 h 145"/>
                  <a:gd name="T6" fmla="*/ 2 w 172"/>
                  <a:gd name="T7" fmla="*/ 15 h 145"/>
                  <a:gd name="T8" fmla="*/ 0 w 172"/>
                  <a:gd name="T9" fmla="*/ 26 h 145"/>
                  <a:gd name="T10" fmla="*/ 1 w 172"/>
                  <a:gd name="T11" fmla="*/ 37 h 145"/>
                  <a:gd name="T12" fmla="*/ 8 w 172"/>
                  <a:gd name="T13" fmla="*/ 48 h 145"/>
                  <a:gd name="T14" fmla="*/ 96 w 172"/>
                  <a:gd name="T15" fmla="*/ 144 h 145"/>
                  <a:gd name="T16" fmla="*/ 172 w 172"/>
                  <a:gd name="T17" fmla="*/ 76 h 145"/>
                  <a:gd name="T18" fmla="*/ 156 w 172"/>
                  <a:gd name="T19" fmla="*/ 56 h 145"/>
                  <a:gd name="T20" fmla="*/ 105 w 172"/>
                  <a:gd name="T21" fmla="*/ 56 h 145"/>
                  <a:gd name="T22" fmla="*/ 60 w 172"/>
                  <a:gd name="T23" fmla="*/ 14 h 145"/>
                  <a:gd name="T24" fmla="*/ 45 w 172"/>
                  <a:gd name="T25" fmla="*/ 3 h 145"/>
                  <a:gd name="T26" fmla="*/ 31 w 172"/>
                  <a:gd name="T27" fmla="*/ 0 h 14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2"/>
                  <a:gd name="T43" fmla="*/ 0 h 145"/>
                  <a:gd name="T44" fmla="*/ 172 w 172"/>
                  <a:gd name="T45" fmla="*/ 145 h 14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2" h="145">
                    <a:moveTo>
                      <a:pt x="31" y="0"/>
                    </a:moveTo>
                    <a:lnTo>
                      <a:pt x="19" y="1"/>
                    </a:lnTo>
                    <a:lnTo>
                      <a:pt x="9" y="7"/>
                    </a:lnTo>
                    <a:lnTo>
                      <a:pt x="2" y="15"/>
                    </a:lnTo>
                    <a:lnTo>
                      <a:pt x="0" y="26"/>
                    </a:lnTo>
                    <a:lnTo>
                      <a:pt x="1" y="37"/>
                    </a:lnTo>
                    <a:lnTo>
                      <a:pt x="8" y="48"/>
                    </a:lnTo>
                    <a:lnTo>
                      <a:pt x="96" y="144"/>
                    </a:lnTo>
                    <a:lnTo>
                      <a:pt x="172" y="76"/>
                    </a:lnTo>
                    <a:lnTo>
                      <a:pt x="156" y="56"/>
                    </a:lnTo>
                    <a:lnTo>
                      <a:pt x="105" y="56"/>
                    </a:lnTo>
                    <a:lnTo>
                      <a:pt x="60" y="14"/>
                    </a:lnTo>
                    <a:lnTo>
                      <a:pt x="45" y="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23" name="Freeform 69"/>
              <p:cNvSpPr>
                <a:spLocks/>
              </p:cNvSpPr>
              <p:nvPr/>
            </p:nvSpPr>
            <p:spPr bwMode="auto">
              <a:xfrm>
                <a:off x="858" y="1788"/>
                <a:ext cx="172" cy="145"/>
              </a:xfrm>
              <a:custGeom>
                <a:avLst/>
                <a:gdLst>
                  <a:gd name="T0" fmla="*/ 132 w 172"/>
                  <a:gd name="T1" fmla="*/ 26 h 145"/>
                  <a:gd name="T2" fmla="*/ 105 w 172"/>
                  <a:gd name="T3" fmla="*/ 56 h 145"/>
                  <a:gd name="T4" fmla="*/ 156 w 172"/>
                  <a:gd name="T5" fmla="*/ 56 h 145"/>
                  <a:gd name="T6" fmla="*/ 132 w 172"/>
                  <a:gd name="T7" fmla="*/ 26 h 1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2"/>
                  <a:gd name="T13" fmla="*/ 0 h 145"/>
                  <a:gd name="T14" fmla="*/ 172 w 172"/>
                  <a:gd name="T15" fmla="*/ 145 h 1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2" h="145">
                    <a:moveTo>
                      <a:pt x="132" y="26"/>
                    </a:moveTo>
                    <a:lnTo>
                      <a:pt x="105" y="56"/>
                    </a:lnTo>
                    <a:lnTo>
                      <a:pt x="156" y="56"/>
                    </a:lnTo>
                    <a:lnTo>
                      <a:pt x="132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502" name="Group 70"/>
            <p:cNvGrpSpPr>
              <a:grpSpLocks/>
            </p:cNvGrpSpPr>
            <p:nvPr/>
          </p:nvGrpSpPr>
          <p:grpSpPr bwMode="auto">
            <a:xfrm>
              <a:off x="1150" y="1928"/>
              <a:ext cx="154" cy="116"/>
              <a:chOff x="1150" y="1928"/>
              <a:chExt cx="154" cy="116"/>
            </a:xfrm>
          </p:grpSpPr>
          <p:sp>
            <p:nvSpPr>
              <p:cNvPr id="20520" name="Freeform 71"/>
              <p:cNvSpPr>
                <a:spLocks/>
              </p:cNvSpPr>
              <p:nvPr/>
            </p:nvSpPr>
            <p:spPr bwMode="auto">
              <a:xfrm>
                <a:off x="1150" y="1928"/>
                <a:ext cx="154" cy="116"/>
              </a:xfrm>
              <a:custGeom>
                <a:avLst/>
                <a:gdLst>
                  <a:gd name="T0" fmla="*/ 67 w 154"/>
                  <a:gd name="T1" fmla="*/ 0 h 116"/>
                  <a:gd name="T2" fmla="*/ 0 w 154"/>
                  <a:gd name="T3" fmla="*/ 43 h 116"/>
                  <a:gd name="T4" fmla="*/ 51 w 154"/>
                  <a:gd name="T5" fmla="*/ 114 h 116"/>
                  <a:gd name="T6" fmla="*/ 153 w 154"/>
                  <a:gd name="T7" fmla="*/ 115 h 116"/>
                  <a:gd name="T8" fmla="*/ 152 w 154"/>
                  <a:gd name="T9" fmla="*/ 31 h 116"/>
                  <a:gd name="T10" fmla="*/ 91 w 154"/>
                  <a:gd name="T11" fmla="*/ 31 h 116"/>
                  <a:gd name="T12" fmla="*/ 67 w 154"/>
                  <a:gd name="T13" fmla="*/ 0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4"/>
                  <a:gd name="T22" fmla="*/ 0 h 116"/>
                  <a:gd name="T23" fmla="*/ 154 w 154"/>
                  <a:gd name="T24" fmla="*/ 116 h 1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4" h="116">
                    <a:moveTo>
                      <a:pt x="67" y="0"/>
                    </a:moveTo>
                    <a:lnTo>
                      <a:pt x="0" y="43"/>
                    </a:lnTo>
                    <a:lnTo>
                      <a:pt x="51" y="114"/>
                    </a:lnTo>
                    <a:lnTo>
                      <a:pt x="153" y="115"/>
                    </a:lnTo>
                    <a:lnTo>
                      <a:pt x="152" y="31"/>
                    </a:lnTo>
                    <a:lnTo>
                      <a:pt x="91" y="3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21" name="Freeform 72"/>
              <p:cNvSpPr>
                <a:spLocks/>
              </p:cNvSpPr>
              <p:nvPr/>
            </p:nvSpPr>
            <p:spPr bwMode="auto">
              <a:xfrm>
                <a:off x="1150" y="1928"/>
                <a:ext cx="154" cy="116"/>
              </a:xfrm>
              <a:custGeom>
                <a:avLst/>
                <a:gdLst>
                  <a:gd name="T0" fmla="*/ 152 w 154"/>
                  <a:gd name="T1" fmla="*/ 30 h 116"/>
                  <a:gd name="T2" fmla="*/ 91 w 154"/>
                  <a:gd name="T3" fmla="*/ 31 h 116"/>
                  <a:gd name="T4" fmla="*/ 152 w 154"/>
                  <a:gd name="T5" fmla="*/ 31 h 116"/>
                  <a:gd name="T6" fmla="*/ 152 w 154"/>
                  <a:gd name="T7" fmla="*/ 30 h 1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4"/>
                  <a:gd name="T13" fmla="*/ 0 h 116"/>
                  <a:gd name="T14" fmla="*/ 154 w 154"/>
                  <a:gd name="T15" fmla="*/ 116 h 1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4" h="116">
                    <a:moveTo>
                      <a:pt x="152" y="30"/>
                    </a:moveTo>
                    <a:lnTo>
                      <a:pt x="91" y="31"/>
                    </a:lnTo>
                    <a:lnTo>
                      <a:pt x="152" y="31"/>
                    </a:lnTo>
                    <a:lnTo>
                      <a:pt x="152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503" name="Freeform 73"/>
            <p:cNvSpPr>
              <a:spLocks/>
            </p:cNvSpPr>
            <p:nvPr/>
          </p:nvSpPr>
          <p:spPr bwMode="auto">
            <a:xfrm>
              <a:off x="347" y="1314"/>
              <a:ext cx="123" cy="154"/>
            </a:xfrm>
            <a:custGeom>
              <a:avLst/>
              <a:gdLst>
                <a:gd name="T0" fmla="*/ 62 w 123"/>
                <a:gd name="T1" fmla="*/ 0 h 154"/>
                <a:gd name="T2" fmla="*/ 49 w 123"/>
                <a:gd name="T3" fmla="*/ 0 h 154"/>
                <a:gd name="T4" fmla="*/ 36 w 123"/>
                <a:gd name="T5" fmla="*/ 2 h 154"/>
                <a:gd name="T6" fmla="*/ 24 w 123"/>
                <a:gd name="T7" fmla="*/ 8 h 154"/>
                <a:gd name="T8" fmla="*/ 14 w 123"/>
                <a:gd name="T9" fmla="*/ 15 h 154"/>
                <a:gd name="T10" fmla="*/ 6 w 123"/>
                <a:gd name="T11" fmla="*/ 25 h 154"/>
                <a:gd name="T12" fmla="*/ 1 w 123"/>
                <a:gd name="T13" fmla="*/ 37 h 154"/>
                <a:gd name="T14" fmla="*/ 0 w 123"/>
                <a:gd name="T15" fmla="*/ 52 h 154"/>
                <a:gd name="T16" fmla="*/ 2 w 123"/>
                <a:gd name="T17" fmla="*/ 68 h 154"/>
                <a:gd name="T18" fmla="*/ 8 w 123"/>
                <a:gd name="T19" fmla="*/ 86 h 154"/>
                <a:gd name="T20" fmla="*/ 8 w 123"/>
                <a:gd name="T21" fmla="*/ 88 h 154"/>
                <a:gd name="T22" fmla="*/ 13 w 123"/>
                <a:gd name="T23" fmla="*/ 103 h 154"/>
                <a:gd name="T24" fmla="*/ 22 w 123"/>
                <a:gd name="T25" fmla="*/ 118 h 154"/>
                <a:gd name="T26" fmla="*/ 38 w 123"/>
                <a:gd name="T27" fmla="*/ 134 h 154"/>
                <a:gd name="T28" fmla="*/ 60 w 123"/>
                <a:gd name="T29" fmla="*/ 150 h 154"/>
                <a:gd name="T30" fmla="*/ 77 w 123"/>
                <a:gd name="T31" fmla="*/ 153 h 154"/>
                <a:gd name="T32" fmla="*/ 93 w 123"/>
                <a:gd name="T33" fmla="*/ 148 h 154"/>
                <a:gd name="T34" fmla="*/ 109 w 123"/>
                <a:gd name="T35" fmla="*/ 137 h 154"/>
                <a:gd name="T36" fmla="*/ 116 w 123"/>
                <a:gd name="T37" fmla="*/ 121 h 154"/>
                <a:gd name="T38" fmla="*/ 120 w 123"/>
                <a:gd name="T39" fmla="*/ 103 h 154"/>
                <a:gd name="T40" fmla="*/ 121 w 123"/>
                <a:gd name="T41" fmla="*/ 81 h 154"/>
                <a:gd name="T42" fmla="*/ 123 w 123"/>
                <a:gd name="T43" fmla="*/ 57 h 154"/>
                <a:gd name="T44" fmla="*/ 118 w 123"/>
                <a:gd name="T45" fmla="*/ 40 h 154"/>
                <a:gd name="T46" fmla="*/ 110 w 123"/>
                <a:gd name="T47" fmla="*/ 26 h 154"/>
                <a:gd name="T48" fmla="*/ 100 w 123"/>
                <a:gd name="T49" fmla="*/ 15 h 154"/>
                <a:gd name="T50" fmla="*/ 88 w 123"/>
                <a:gd name="T51" fmla="*/ 7 h 154"/>
                <a:gd name="T52" fmla="*/ 76 w 123"/>
                <a:gd name="T53" fmla="*/ 2 h 154"/>
                <a:gd name="T54" fmla="*/ 62 w 123"/>
                <a:gd name="T55" fmla="*/ 0 h 1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"/>
                <a:gd name="T85" fmla="*/ 0 h 154"/>
                <a:gd name="T86" fmla="*/ 123 w 123"/>
                <a:gd name="T87" fmla="*/ 154 h 15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" h="154">
                  <a:moveTo>
                    <a:pt x="62" y="0"/>
                  </a:moveTo>
                  <a:lnTo>
                    <a:pt x="49" y="0"/>
                  </a:lnTo>
                  <a:lnTo>
                    <a:pt x="36" y="2"/>
                  </a:lnTo>
                  <a:lnTo>
                    <a:pt x="24" y="8"/>
                  </a:lnTo>
                  <a:lnTo>
                    <a:pt x="14" y="15"/>
                  </a:lnTo>
                  <a:lnTo>
                    <a:pt x="6" y="25"/>
                  </a:lnTo>
                  <a:lnTo>
                    <a:pt x="1" y="37"/>
                  </a:lnTo>
                  <a:lnTo>
                    <a:pt x="0" y="52"/>
                  </a:lnTo>
                  <a:lnTo>
                    <a:pt x="2" y="68"/>
                  </a:lnTo>
                  <a:lnTo>
                    <a:pt x="8" y="86"/>
                  </a:lnTo>
                  <a:lnTo>
                    <a:pt x="8" y="88"/>
                  </a:lnTo>
                  <a:lnTo>
                    <a:pt x="13" y="103"/>
                  </a:lnTo>
                  <a:lnTo>
                    <a:pt x="22" y="118"/>
                  </a:lnTo>
                  <a:lnTo>
                    <a:pt x="38" y="134"/>
                  </a:lnTo>
                  <a:lnTo>
                    <a:pt x="60" y="150"/>
                  </a:lnTo>
                  <a:lnTo>
                    <a:pt x="77" y="153"/>
                  </a:lnTo>
                  <a:lnTo>
                    <a:pt x="93" y="148"/>
                  </a:lnTo>
                  <a:lnTo>
                    <a:pt x="109" y="137"/>
                  </a:lnTo>
                  <a:lnTo>
                    <a:pt x="116" y="121"/>
                  </a:lnTo>
                  <a:lnTo>
                    <a:pt x="120" y="103"/>
                  </a:lnTo>
                  <a:lnTo>
                    <a:pt x="121" y="81"/>
                  </a:lnTo>
                  <a:lnTo>
                    <a:pt x="123" y="57"/>
                  </a:lnTo>
                  <a:lnTo>
                    <a:pt x="118" y="40"/>
                  </a:lnTo>
                  <a:lnTo>
                    <a:pt x="110" y="26"/>
                  </a:lnTo>
                  <a:lnTo>
                    <a:pt x="100" y="15"/>
                  </a:lnTo>
                  <a:lnTo>
                    <a:pt x="88" y="7"/>
                  </a:lnTo>
                  <a:lnTo>
                    <a:pt x="76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504" name="Group 74"/>
            <p:cNvGrpSpPr>
              <a:grpSpLocks/>
            </p:cNvGrpSpPr>
            <p:nvPr/>
          </p:nvGrpSpPr>
          <p:grpSpPr bwMode="auto">
            <a:xfrm>
              <a:off x="172" y="1477"/>
              <a:ext cx="424" cy="672"/>
              <a:chOff x="172" y="1477"/>
              <a:chExt cx="424" cy="672"/>
            </a:xfrm>
          </p:grpSpPr>
          <p:sp>
            <p:nvSpPr>
              <p:cNvPr id="20518" name="Freeform 75"/>
              <p:cNvSpPr>
                <a:spLocks/>
              </p:cNvSpPr>
              <p:nvPr/>
            </p:nvSpPr>
            <p:spPr bwMode="auto">
              <a:xfrm>
                <a:off x="172" y="1477"/>
                <a:ext cx="424" cy="672"/>
              </a:xfrm>
              <a:custGeom>
                <a:avLst/>
                <a:gdLst>
                  <a:gd name="T0" fmla="*/ 267 w 424"/>
                  <a:gd name="T1" fmla="*/ 102 h 672"/>
                  <a:gd name="T2" fmla="*/ 118 w 424"/>
                  <a:gd name="T3" fmla="*/ 102 h 672"/>
                  <a:gd name="T4" fmla="*/ 118 w 424"/>
                  <a:gd name="T5" fmla="*/ 285 h 672"/>
                  <a:gd name="T6" fmla="*/ 125 w 424"/>
                  <a:gd name="T7" fmla="*/ 308 h 672"/>
                  <a:gd name="T8" fmla="*/ 134 w 424"/>
                  <a:gd name="T9" fmla="*/ 322 h 672"/>
                  <a:gd name="T10" fmla="*/ 261 w 424"/>
                  <a:gd name="T11" fmla="*/ 437 h 672"/>
                  <a:gd name="T12" fmla="*/ 274 w 424"/>
                  <a:gd name="T13" fmla="*/ 452 h 672"/>
                  <a:gd name="T14" fmla="*/ 284 w 424"/>
                  <a:gd name="T15" fmla="*/ 468 h 672"/>
                  <a:gd name="T16" fmla="*/ 294 w 424"/>
                  <a:gd name="T17" fmla="*/ 487 h 672"/>
                  <a:gd name="T18" fmla="*/ 359 w 424"/>
                  <a:gd name="T19" fmla="*/ 658 h 672"/>
                  <a:gd name="T20" fmla="*/ 369 w 424"/>
                  <a:gd name="T21" fmla="*/ 668 h 672"/>
                  <a:gd name="T22" fmla="*/ 382 w 424"/>
                  <a:gd name="T23" fmla="*/ 672 h 672"/>
                  <a:gd name="T24" fmla="*/ 397 w 424"/>
                  <a:gd name="T25" fmla="*/ 670 h 672"/>
                  <a:gd name="T26" fmla="*/ 409 w 424"/>
                  <a:gd name="T27" fmla="*/ 664 h 672"/>
                  <a:gd name="T28" fmla="*/ 419 w 424"/>
                  <a:gd name="T29" fmla="*/ 655 h 672"/>
                  <a:gd name="T30" fmla="*/ 423 w 424"/>
                  <a:gd name="T31" fmla="*/ 643 h 672"/>
                  <a:gd name="T32" fmla="*/ 418 w 424"/>
                  <a:gd name="T33" fmla="*/ 629 h 672"/>
                  <a:gd name="T34" fmla="*/ 335 w 424"/>
                  <a:gd name="T35" fmla="*/ 420 h 672"/>
                  <a:gd name="T36" fmla="*/ 324 w 424"/>
                  <a:gd name="T37" fmla="*/ 403 h 672"/>
                  <a:gd name="T38" fmla="*/ 311 w 424"/>
                  <a:gd name="T39" fmla="*/ 389 h 672"/>
                  <a:gd name="T40" fmla="*/ 250 w 424"/>
                  <a:gd name="T41" fmla="*/ 326 h 672"/>
                  <a:gd name="T42" fmla="*/ 237 w 424"/>
                  <a:gd name="T43" fmla="*/ 310 h 672"/>
                  <a:gd name="T44" fmla="*/ 229 w 424"/>
                  <a:gd name="T45" fmla="*/ 294 h 672"/>
                  <a:gd name="T46" fmla="*/ 230 w 424"/>
                  <a:gd name="T47" fmla="*/ 276 h 672"/>
                  <a:gd name="T48" fmla="*/ 247 w 424"/>
                  <a:gd name="T49" fmla="*/ 204 h 672"/>
                  <a:gd name="T50" fmla="*/ 252 w 424"/>
                  <a:gd name="T51" fmla="*/ 188 h 672"/>
                  <a:gd name="T52" fmla="*/ 257 w 424"/>
                  <a:gd name="T53" fmla="*/ 172 h 672"/>
                  <a:gd name="T54" fmla="*/ 260 w 424"/>
                  <a:gd name="T55" fmla="*/ 154 h 672"/>
                  <a:gd name="T56" fmla="*/ 264 w 424"/>
                  <a:gd name="T57" fmla="*/ 135 h 672"/>
                  <a:gd name="T58" fmla="*/ 266 w 424"/>
                  <a:gd name="T59" fmla="*/ 114 h 672"/>
                  <a:gd name="T60" fmla="*/ 267 w 424"/>
                  <a:gd name="T61" fmla="*/ 102 h 67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24"/>
                  <a:gd name="T94" fmla="*/ 0 h 672"/>
                  <a:gd name="T95" fmla="*/ 424 w 424"/>
                  <a:gd name="T96" fmla="*/ 672 h 67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24" h="672">
                    <a:moveTo>
                      <a:pt x="267" y="102"/>
                    </a:moveTo>
                    <a:lnTo>
                      <a:pt x="118" y="102"/>
                    </a:lnTo>
                    <a:lnTo>
                      <a:pt x="118" y="285"/>
                    </a:lnTo>
                    <a:lnTo>
                      <a:pt x="125" y="308"/>
                    </a:lnTo>
                    <a:lnTo>
                      <a:pt x="134" y="322"/>
                    </a:lnTo>
                    <a:lnTo>
                      <a:pt x="261" y="437"/>
                    </a:lnTo>
                    <a:lnTo>
                      <a:pt x="274" y="452"/>
                    </a:lnTo>
                    <a:lnTo>
                      <a:pt x="284" y="468"/>
                    </a:lnTo>
                    <a:lnTo>
                      <a:pt x="294" y="487"/>
                    </a:lnTo>
                    <a:lnTo>
                      <a:pt x="359" y="658"/>
                    </a:lnTo>
                    <a:lnTo>
                      <a:pt x="369" y="668"/>
                    </a:lnTo>
                    <a:lnTo>
                      <a:pt x="382" y="672"/>
                    </a:lnTo>
                    <a:lnTo>
                      <a:pt x="397" y="670"/>
                    </a:lnTo>
                    <a:lnTo>
                      <a:pt x="409" y="664"/>
                    </a:lnTo>
                    <a:lnTo>
                      <a:pt x="419" y="655"/>
                    </a:lnTo>
                    <a:lnTo>
                      <a:pt x="423" y="643"/>
                    </a:lnTo>
                    <a:lnTo>
                      <a:pt x="418" y="629"/>
                    </a:lnTo>
                    <a:lnTo>
                      <a:pt x="335" y="420"/>
                    </a:lnTo>
                    <a:lnTo>
                      <a:pt x="324" y="403"/>
                    </a:lnTo>
                    <a:lnTo>
                      <a:pt x="311" y="389"/>
                    </a:lnTo>
                    <a:lnTo>
                      <a:pt x="250" y="326"/>
                    </a:lnTo>
                    <a:lnTo>
                      <a:pt x="237" y="310"/>
                    </a:lnTo>
                    <a:lnTo>
                      <a:pt x="229" y="294"/>
                    </a:lnTo>
                    <a:lnTo>
                      <a:pt x="230" y="276"/>
                    </a:lnTo>
                    <a:lnTo>
                      <a:pt x="247" y="204"/>
                    </a:lnTo>
                    <a:lnTo>
                      <a:pt x="252" y="188"/>
                    </a:lnTo>
                    <a:lnTo>
                      <a:pt x="257" y="172"/>
                    </a:lnTo>
                    <a:lnTo>
                      <a:pt x="260" y="154"/>
                    </a:lnTo>
                    <a:lnTo>
                      <a:pt x="264" y="135"/>
                    </a:lnTo>
                    <a:lnTo>
                      <a:pt x="266" y="114"/>
                    </a:lnTo>
                    <a:lnTo>
                      <a:pt x="267" y="10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9" name="Freeform 76"/>
              <p:cNvSpPr>
                <a:spLocks/>
              </p:cNvSpPr>
              <p:nvPr/>
            </p:nvSpPr>
            <p:spPr bwMode="auto">
              <a:xfrm>
                <a:off x="172" y="1477"/>
                <a:ext cx="424" cy="672"/>
              </a:xfrm>
              <a:custGeom>
                <a:avLst/>
                <a:gdLst>
                  <a:gd name="T0" fmla="*/ 156 w 424"/>
                  <a:gd name="T1" fmla="*/ 0 h 672"/>
                  <a:gd name="T2" fmla="*/ 139 w 424"/>
                  <a:gd name="T3" fmla="*/ 2 h 672"/>
                  <a:gd name="T4" fmla="*/ 125 w 424"/>
                  <a:gd name="T5" fmla="*/ 11 h 672"/>
                  <a:gd name="T6" fmla="*/ 114 w 424"/>
                  <a:gd name="T7" fmla="*/ 25 h 672"/>
                  <a:gd name="T8" fmla="*/ 11 w 424"/>
                  <a:gd name="T9" fmla="*/ 124 h 672"/>
                  <a:gd name="T10" fmla="*/ 0 w 424"/>
                  <a:gd name="T11" fmla="*/ 318 h 672"/>
                  <a:gd name="T12" fmla="*/ 12 w 424"/>
                  <a:gd name="T13" fmla="*/ 329 h 672"/>
                  <a:gd name="T14" fmla="*/ 29 w 424"/>
                  <a:gd name="T15" fmla="*/ 329 h 672"/>
                  <a:gd name="T16" fmla="*/ 45 w 424"/>
                  <a:gd name="T17" fmla="*/ 321 h 672"/>
                  <a:gd name="T18" fmla="*/ 53 w 424"/>
                  <a:gd name="T19" fmla="*/ 305 h 672"/>
                  <a:gd name="T20" fmla="*/ 60 w 424"/>
                  <a:gd name="T21" fmla="*/ 165 h 672"/>
                  <a:gd name="T22" fmla="*/ 118 w 424"/>
                  <a:gd name="T23" fmla="*/ 102 h 672"/>
                  <a:gd name="T24" fmla="*/ 267 w 424"/>
                  <a:gd name="T25" fmla="*/ 102 h 672"/>
                  <a:gd name="T26" fmla="*/ 267 w 424"/>
                  <a:gd name="T27" fmla="*/ 91 h 672"/>
                  <a:gd name="T28" fmla="*/ 268 w 424"/>
                  <a:gd name="T29" fmla="*/ 65 h 672"/>
                  <a:gd name="T30" fmla="*/ 261 w 424"/>
                  <a:gd name="T31" fmla="*/ 47 h 672"/>
                  <a:gd name="T32" fmla="*/ 248 w 424"/>
                  <a:gd name="T33" fmla="*/ 34 h 672"/>
                  <a:gd name="T34" fmla="*/ 230 w 424"/>
                  <a:gd name="T35" fmla="*/ 27 h 672"/>
                  <a:gd name="T36" fmla="*/ 175 w 424"/>
                  <a:gd name="T37" fmla="*/ 4 h 672"/>
                  <a:gd name="T38" fmla="*/ 156 w 424"/>
                  <a:gd name="T39" fmla="*/ 0 h 67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24"/>
                  <a:gd name="T61" fmla="*/ 0 h 672"/>
                  <a:gd name="T62" fmla="*/ 424 w 424"/>
                  <a:gd name="T63" fmla="*/ 672 h 67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24" h="672">
                    <a:moveTo>
                      <a:pt x="156" y="0"/>
                    </a:moveTo>
                    <a:lnTo>
                      <a:pt x="139" y="2"/>
                    </a:lnTo>
                    <a:lnTo>
                      <a:pt x="125" y="11"/>
                    </a:lnTo>
                    <a:lnTo>
                      <a:pt x="114" y="25"/>
                    </a:lnTo>
                    <a:lnTo>
                      <a:pt x="11" y="124"/>
                    </a:lnTo>
                    <a:lnTo>
                      <a:pt x="0" y="318"/>
                    </a:lnTo>
                    <a:lnTo>
                      <a:pt x="12" y="329"/>
                    </a:lnTo>
                    <a:lnTo>
                      <a:pt x="29" y="329"/>
                    </a:lnTo>
                    <a:lnTo>
                      <a:pt x="45" y="321"/>
                    </a:lnTo>
                    <a:lnTo>
                      <a:pt x="53" y="305"/>
                    </a:lnTo>
                    <a:lnTo>
                      <a:pt x="60" y="165"/>
                    </a:lnTo>
                    <a:lnTo>
                      <a:pt x="118" y="102"/>
                    </a:lnTo>
                    <a:lnTo>
                      <a:pt x="267" y="102"/>
                    </a:lnTo>
                    <a:lnTo>
                      <a:pt x="267" y="91"/>
                    </a:lnTo>
                    <a:lnTo>
                      <a:pt x="268" y="65"/>
                    </a:lnTo>
                    <a:lnTo>
                      <a:pt x="261" y="47"/>
                    </a:lnTo>
                    <a:lnTo>
                      <a:pt x="248" y="34"/>
                    </a:lnTo>
                    <a:lnTo>
                      <a:pt x="230" y="27"/>
                    </a:lnTo>
                    <a:lnTo>
                      <a:pt x="175" y="4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505" name="Freeform 77"/>
            <p:cNvSpPr>
              <a:spLocks/>
            </p:cNvSpPr>
            <p:nvPr/>
          </p:nvSpPr>
          <p:spPr bwMode="auto">
            <a:xfrm>
              <a:off x="449" y="1667"/>
              <a:ext cx="104" cy="111"/>
            </a:xfrm>
            <a:custGeom>
              <a:avLst/>
              <a:gdLst>
                <a:gd name="T0" fmla="*/ 10 w 104"/>
                <a:gd name="T1" fmla="*/ 0 h 111"/>
                <a:gd name="T2" fmla="*/ 0 w 104"/>
                <a:gd name="T3" fmla="*/ 58 h 111"/>
                <a:gd name="T4" fmla="*/ 76 w 104"/>
                <a:gd name="T5" fmla="*/ 111 h 111"/>
                <a:gd name="T6" fmla="*/ 89 w 104"/>
                <a:gd name="T7" fmla="*/ 108 h 111"/>
                <a:gd name="T8" fmla="*/ 99 w 104"/>
                <a:gd name="T9" fmla="*/ 101 h 111"/>
                <a:gd name="T10" fmla="*/ 103 w 104"/>
                <a:gd name="T11" fmla="*/ 89 h 111"/>
                <a:gd name="T12" fmla="*/ 100 w 104"/>
                <a:gd name="T13" fmla="*/ 75 h 111"/>
                <a:gd name="T14" fmla="*/ 88 w 104"/>
                <a:gd name="T15" fmla="*/ 58 h 111"/>
                <a:gd name="T16" fmla="*/ 10 w 104"/>
                <a:gd name="T17" fmla="*/ 0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111"/>
                <a:gd name="T29" fmla="*/ 104 w 104"/>
                <a:gd name="T30" fmla="*/ 111 h 1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111">
                  <a:moveTo>
                    <a:pt x="10" y="0"/>
                  </a:moveTo>
                  <a:lnTo>
                    <a:pt x="0" y="58"/>
                  </a:lnTo>
                  <a:lnTo>
                    <a:pt x="76" y="111"/>
                  </a:lnTo>
                  <a:lnTo>
                    <a:pt x="89" y="108"/>
                  </a:lnTo>
                  <a:lnTo>
                    <a:pt x="99" y="101"/>
                  </a:lnTo>
                  <a:lnTo>
                    <a:pt x="103" y="89"/>
                  </a:lnTo>
                  <a:lnTo>
                    <a:pt x="100" y="75"/>
                  </a:lnTo>
                  <a:lnTo>
                    <a:pt x="88" y="5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6" name="Freeform 78"/>
            <p:cNvSpPr>
              <a:spLocks/>
            </p:cNvSpPr>
            <p:nvPr/>
          </p:nvSpPr>
          <p:spPr bwMode="auto">
            <a:xfrm>
              <a:off x="135" y="1837"/>
              <a:ext cx="218" cy="316"/>
            </a:xfrm>
            <a:custGeom>
              <a:avLst/>
              <a:gdLst>
                <a:gd name="T0" fmla="*/ 165 w 218"/>
                <a:gd name="T1" fmla="*/ 0 h 316"/>
                <a:gd name="T2" fmla="*/ 7 w 218"/>
                <a:gd name="T3" fmla="*/ 257 h 316"/>
                <a:gd name="T4" fmla="*/ 0 w 218"/>
                <a:gd name="T5" fmla="*/ 273 h 316"/>
                <a:gd name="T6" fmla="*/ 0 w 218"/>
                <a:gd name="T7" fmla="*/ 288 h 316"/>
                <a:gd name="T8" fmla="*/ 5 w 218"/>
                <a:gd name="T9" fmla="*/ 300 h 316"/>
                <a:gd name="T10" fmla="*/ 13 w 218"/>
                <a:gd name="T11" fmla="*/ 309 h 316"/>
                <a:gd name="T12" fmla="*/ 25 w 218"/>
                <a:gd name="T13" fmla="*/ 314 h 316"/>
                <a:gd name="T14" fmla="*/ 37 w 218"/>
                <a:gd name="T15" fmla="*/ 315 h 316"/>
                <a:gd name="T16" fmla="*/ 49 w 218"/>
                <a:gd name="T17" fmla="*/ 312 h 316"/>
                <a:gd name="T18" fmla="*/ 58 w 218"/>
                <a:gd name="T19" fmla="*/ 303 h 316"/>
                <a:gd name="T20" fmla="*/ 218 w 218"/>
                <a:gd name="T21" fmla="*/ 42 h 316"/>
                <a:gd name="T22" fmla="*/ 165 w 218"/>
                <a:gd name="T23" fmla="*/ 0 h 3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8"/>
                <a:gd name="T37" fmla="*/ 0 h 316"/>
                <a:gd name="T38" fmla="*/ 218 w 218"/>
                <a:gd name="T39" fmla="*/ 316 h 3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8" h="316">
                  <a:moveTo>
                    <a:pt x="165" y="0"/>
                  </a:moveTo>
                  <a:lnTo>
                    <a:pt x="7" y="257"/>
                  </a:lnTo>
                  <a:lnTo>
                    <a:pt x="0" y="273"/>
                  </a:lnTo>
                  <a:lnTo>
                    <a:pt x="0" y="288"/>
                  </a:lnTo>
                  <a:lnTo>
                    <a:pt x="5" y="300"/>
                  </a:lnTo>
                  <a:lnTo>
                    <a:pt x="13" y="309"/>
                  </a:lnTo>
                  <a:lnTo>
                    <a:pt x="25" y="314"/>
                  </a:lnTo>
                  <a:lnTo>
                    <a:pt x="37" y="315"/>
                  </a:lnTo>
                  <a:lnTo>
                    <a:pt x="49" y="312"/>
                  </a:lnTo>
                  <a:lnTo>
                    <a:pt x="58" y="303"/>
                  </a:lnTo>
                  <a:lnTo>
                    <a:pt x="218" y="42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7" name="Rectangle 79"/>
            <p:cNvSpPr>
              <a:spLocks/>
            </p:cNvSpPr>
            <p:nvPr/>
          </p:nvSpPr>
          <p:spPr bwMode="auto">
            <a:xfrm>
              <a:off x="76" y="783"/>
              <a:ext cx="536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20508" name="Freeform 80"/>
            <p:cNvSpPr>
              <a:spLocks/>
            </p:cNvSpPr>
            <p:nvPr/>
          </p:nvSpPr>
          <p:spPr bwMode="auto">
            <a:xfrm>
              <a:off x="121" y="650"/>
              <a:ext cx="451" cy="137"/>
            </a:xfrm>
            <a:custGeom>
              <a:avLst/>
              <a:gdLst>
                <a:gd name="T0" fmla="*/ 0 w 451"/>
                <a:gd name="T1" fmla="*/ 137 h 137"/>
                <a:gd name="T2" fmla="*/ 56 w 451"/>
                <a:gd name="T3" fmla="*/ 0 h 137"/>
                <a:gd name="T4" fmla="*/ 393 w 451"/>
                <a:gd name="T5" fmla="*/ 0 h 137"/>
                <a:gd name="T6" fmla="*/ 450 w 451"/>
                <a:gd name="T7" fmla="*/ 137 h 1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1"/>
                <a:gd name="T13" fmla="*/ 0 h 137"/>
                <a:gd name="T14" fmla="*/ 451 w 451"/>
                <a:gd name="T15" fmla="*/ 137 h 1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1" h="137">
                  <a:moveTo>
                    <a:pt x="0" y="137"/>
                  </a:moveTo>
                  <a:lnTo>
                    <a:pt x="56" y="0"/>
                  </a:lnTo>
                  <a:lnTo>
                    <a:pt x="393" y="0"/>
                  </a:lnTo>
                  <a:lnTo>
                    <a:pt x="450" y="137"/>
                  </a:lnTo>
                </a:path>
              </a:pathLst>
            </a:custGeom>
            <a:noFill/>
            <a:ln w="1880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9" name="Freeform 81"/>
            <p:cNvSpPr>
              <a:spLocks/>
            </p:cNvSpPr>
            <p:nvPr/>
          </p:nvSpPr>
          <p:spPr bwMode="auto">
            <a:xfrm>
              <a:off x="126" y="817"/>
              <a:ext cx="106" cy="110"/>
            </a:xfrm>
            <a:custGeom>
              <a:avLst/>
              <a:gdLst>
                <a:gd name="T0" fmla="*/ 54 w 106"/>
                <a:gd name="T1" fmla="*/ 0 h 110"/>
                <a:gd name="T2" fmla="*/ 44 w 106"/>
                <a:gd name="T3" fmla="*/ 0 h 110"/>
                <a:gd name="T4" fmla="*/ 26 w 106"/>
                <a:gd name="T5" fmla="*/ 8 h 110"/>
                <a:gd name="T6" fmla="*/ 11 w 106"/>
                <a:gd name="T7" fmla="*/ 22 h 110"/>
                <a:gd name="T8" fmla="*/ 2 w 106"/>
                <a:gd name="T9" fmla="*/ 42 h 110"/>
                <a:gd name="T10" fmla="*/ 0 w 106"/>
                <a:gd name="T11" fmla="*/ 69 h 110"/>
                <a:gd name="T12" fmla="*/ 8 w 106"/>
                <a:gd name="T13" fmla="*/ 86 h 110"/>
                <a:gd name="T14" fmla="*/ 22 w 106"/>
                <a:gd name="T15" fmla="*/ 99 h 110"/>
                <a:gd name="T16" fmla="*/ 43 w 106"/>
                <a:gd name="T17" fmla="*/ 107 h 110"/>
                <a:gd name="T18" fmla="*/ 71 w 106"/>
                <a:gd name="T19" fmla="*/ 109 h 110"/>
                <a:gd name="T20" fmla="*/ 86 w 106"/>
                <a:gd name="T21" fmla="*/ 100 h 110"/>
                <a:gd name="T22" fmla="*/ 98 w 106"/>
                <a:gd name="T23" fmla="*/ 85 h 110"/>
                <a:gd name="T24" fmla="*/ 105 w 106"/>
                <a:gd name="T25" fmla="*/ 63 h 110"/>
                <a:gd name="T26" fmla="*/ 106 w 106"/>
                <a:gd name="T27" fmla="*/ 34 h 110"/>
                <a:gd name="T28" fmla="*/ 94 w 106"/>
                <a:gd name="T29" fmla="*/ 16 h 110"/>
                <a:gd name="T30" fmla="*/ 76 w 106"/>
                <a:gd name="T31" fmla="*/ 4 h 110"/>
                <a:gd name="T32" fmla="*/ 54 w 106"/>
                <a:gd name="T33" fmla="*/ 0 h 1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110"/>
                <a:gd name="T53" fmla="*/ 106 w 106"/>
                <a:gd name="T54" fmla="*/ 110 h 1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110">
                  <a:moveTo>
                    <a:pt x="54" y="0"/>
                  </a:moveTo>
                  <a:lnTo>
                    <a:pt x="44" y="0"/>
                  </a:lnTo>
                  <a:lnTo>
                    <a:pt x="26" y="8"/>
                  </a:lnTo>
                  <a:lnTo>
                    <a:pt x="11" y="22"/>
                  </a:lnTo>
                  <a:lnTo>
                    <a:pt x="2" y="42"/>
                  </a:lnTo>
                  <a:lnTo>
                    <a:pt x="0" y="69"/>
                  </a:lnTo>
                  <a:lnTo>
                    <a:pt x="8" y="86"/>
                  </a:lnTo>
                  <a:lnTo>
                    <a:pt x="22" y="99"/>
                  </a:lnTo>
                  <a:lnTo>
                    <a:pt x="43" y="107"/>
                  </a:lnTo>
                  <a:lnTo>
                    <a:pt x="71" y="109"/>
                  </a:lnTo>
                  <a:lnTo>
                    <a:pt x="86" y="100"/>
                  </a:lnTo>
                  <a:lnTo>
                    <a:pt x="98" y="85"/>
                  </a:lnTo>
                  <a:lnTo>
                    <a:pt x="105" y="63"/>
                  </a:lnTo>
                  <a:lnTo>
                    <a:pt x="106" y="34"/>
                  </a:lnTo>
                  <a:lnTo>
                    <a:pt x="94" y="16"/>
                  </a:lnTo>
                  <a:lnTo>
                    <a:pt x="76" y="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0" name="Freeform 82"/>
            <p:cNvSpPr>
              <a:spLocks/>
            </p:cNvSpPr>
            <p:nvPr/>
          </p:nvSpPr>
          <p:spPr bwMode="auto">
            <a:xfrm>
              <a:off x="455" y="817"/>
              <a:ext cx="107" cy="110"/>
            </a:xfrm>
            <a:custGeom>
              <a:avLst/>
              <a:gdLst>
                <a:gd name="T0" fmla="*/ 54 w 107"/>
                <a:gd name="T1" fmla="*/ 0 h 110"/>
                <a:gd name="T2" fmla="*/ 44 w 107"/>
                <a:gd name="T3" fmla="*/ 0 h 110"/>
                <a:gd name="T4" fmla="*/ 26 w 107"/>
                <a:gd name="T5" fmla="*/ 8 h 110"/>
                <a:gd name="T6" fmla="*/ 11 w 107"/>
                <a:gd name="T7" fmla="*/ 22 h 110"/>
                <a:gd name="T8" fmla="*/ 2 w 107"/>
                <a:gd name="T9" fmla="*/ 42 h 110"/>
                <a:gd name="T10" fmla="*/ 0 w 107"/>
                <a:gd name="T11" fmla="*/ 69 h 110"/>
                <a:gd name="T12" fmla="*/ 8 w 107"/>
                <a:gd name="T13" fmla="*/ 86 h 110"/>
                <a:gd name="T14" fmla="*/ 22 w 107"/>
                <a:gd name="T15" fmla="*/ 99 h 110"/>
                <a:gd name="T16" fmla="*/ 43 w 107"/>
                <a:gd name="T17" fmla="*/ 107 h 110"/>
                <a:gd name="T18" fmla="*/ 71 w 107"/>
                <a:gd name="T19" fmla="*/ 109 h 110"/>
                <a:gd name="T20" fmla="*/ 86 w 107"/>
                <a:gd name="T21" fmla="*/ 100 h 110"/>
                <a:gd name="T22" fmla="*/ 98 w 107"/>
                <a:gd name="T23" fmla="*/ 85 h 110"/>
                <a:gd name="T24" fmla="*/ 105 w 107"/>
                <a:gd name="T25" fmla="*/ 63 h 110"/>
                <a:gd name="T26" fmla="*/ 106 w 107"/>
                <a:gd name="T27" fmla="*/ 34 h 110"/>
                <a:gd name="T28" fmla="*/ 94 w 107"/>
                <a:gd name="T29" fmla="*/ 16 h 110"/>
                <a:gd name="T30" fmla="*/ 76 w 107"/>
                <a:gd name="T31" fmla="*/ 4 h 110"/>
                <a:gd name="T32" fmla="*/ 54 w 107"/>
                <a:gd name="T33" fmla="*/ 0 h 1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7"/>
                <a:gd name="T52" fmla="*/ 0 h 110"/>
                <a:gd name="T53" fmla="*/ 107 w 107"/>
                <a:gd name="T54" fmla="*/ 110 h 1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7" h="110">
                  <a:moveTo>
                    <a:pt x="54" y="0"/>
                  </a:moveTo>
                  <a:lnTo>
                    <a:pt x="44" y="0"/>
                  </a:lnTo>
                  <a:lnTo>
                    <a:pt x="26" y="8"/>
                  </a:lnTo>
                  <a:lnTo>
                    <a:pt x="11" y="22"/>
                  </a:lnTo>
                  <a:lnTo>
                    <a:pt x="2" y="42"/>
                  </a:lnTo>
                  <a:lnTo>
                    <a:pt x="0" y="69"/>
                  </a:lnTo>
                  <a:lnTo>
                    <a:pt x="8" y="86"/>
                  </a:lnTo>
                  <a:lnTo>
                    <a:pt x="22" y="99"/>
                  </a:lnTo>
                  <a:lnTo>
                    <a:pt x="43" y="107"/>
                  </a:lnTo>
                  <a:lnTo>
                    <a:pt x="71" y="109"/>
                  </a:lnTo>
                  <a:lnTo>
                    <a:pt x="86" y="100"/>
                  </a:lnTo>
                  <a:lnTo>
                    <a:pt x="98" y="85"/>
                  </a:lnTo>
                  <a:lnTo>
                    <a:pt x="105" y="63"/>
                  </a:lnTo>
                  <a:lnTo>
                    <a:pt x="106" y="34"/>
                  </a:lnTo>
                  <a:lnTo>
                    <a:pt x="94" y="16"/>
                  </a:lnTo>
                  <a:lnTo>
                    <a:pt x="76" y="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1" name="Rectangle 83"/>
            <p:cNvSpPr>
              <a:spLocks/>
            </p:cNvSpPr>
            <p:nvPr/>
          </p:nvSpPr>
          <p:spPr bwMode="auto">
            <a:xfrm>
              <a:off x="118" y="990"/>
              <a:ext cx="104" cy="10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20512" name="Rectangle 84"/>
            <p:cNvSpPr>
              <a:spLocks/>
            </p:cNvSpPr>
            <p:nvPr/>
          </p:nvSpPr>
          <p:spPr bwMode="auto">
            <a:xfrm>
              <a:off x="472" y="990"/>
              <a:ext cx="104" cy="10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20513" name="Freeform 85"/>
            <p:cNvSpPr>
              <a:spLocks/>
            </p:cNvSpPr>
            <p:nvPr/>
          </p:nvSpPr>
          <p:spPr bwMode="auto">
            <a:xfrm>
              <a:off x="843" y="14"/>
              <a:ext cx="540" cy="1125"/>
            </a:xfrm>
            <a:custGeom>
              <a:avLst/>
              <a:gdLst>
                <a:gd name="T0" fmla="*/ 0 w 540"/>
                <a:gd name="T1" fmla="*/ 0 h 1125"/>
                <a:gd name="T2" fmla="*/ 0 w 540"/>
                <a:gd name="T3" fmla="*/ 1124 h 1125"/>
                <a:gd name="T4" fmla="*/ 539 w 540"/>
                <a:gd name="T5" fmla="*/ 1124 h 1125"/>
                <a:gd name="T6" fmla="*/ 0 60000 65536"/>
                <a:gd name="T7" fmla="*/ 0 60000 65536"/>
                <a:gd name="T8" fmla="*/ 0 60000 65536"/>
                <a:gd name="T9" fmla="*/ 0 w 540"/>
                <a:gd name="T10" fmla="*/ 0 h 1125"/>
                <a:gd name="T11" fmla="*/ 540 w 540"/>
                <a:gd name="T12" fmla="*/ 1125 h 11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1125">
                  <a:moveTo>
                    <a:pt x="0" y="0"/>
                  </a:moveTo>
                  <a:lnTo>
                    <a:pt x="0" y="1124"/>
                  </a:lnTo>
                  <a:lnTo>
                    <a:pt x="539" y="1124"/>
                  </a:lnTo>
                </a:path>
              </a:pathLst>
            </a:custGeom>
            <a:noFill/>
            <a:ln w="1880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4" name="Rectangle 86"/>
            <p:cNvSpPr>
              <a:spLocks/>
            </p:cNvSpPr>
            <p:nvPr/>
          </p:nvSpPr>
          <p:spPr bwMode="auto">
            <a:xfrm>
              <a:off x="945" y="200"/>
              <a:ext cx="145" cy="2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20515" name="Rectangle 87"/>
            <p:cNvSpPr>
              <a:spLocks/>
            </p:cNvSpPr>
            <p:nvPr/>
          </p:nvSpPr>
          <p:spPr bwMode="auto">
            <a:xfrm>
              <a:off x="950" y="693"/>
              <a:ext cx="145" cy="2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20516" name="Rectangle 88"/>
            <p:cNvSpPr>
              <a:spLocks/>
            </p:cNvSpPr>
            <p:nvPr/>
          </p:nvSpPr>
          <p:spPr bwMode="auto">
            <a:xfrm>
              <a:off x="1215" y="837"/>
              <a:ext cx="145" cy="28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/>
            </a:p>
          </p:txBody>
        </p:sp>
        <p:sp>
          <p:nvSpPr>
            <p:cNvPr id="20517" name="Freeform 89"/>
            <p:cNvSpPr>
              <a:spLocks/>
            </p:cNvSpPr>
            <p:nvPr/>
          </p:nvSpPr>
          <p:spPr bwMode="auto">
            <a:xfrm>
              <a:off x="695" y="1987"/>
              <a:ext cx="160" cy="162"/>
            </a:xfrm>
            <a:custGeom>
              <a:avLst/>
              <a:gdLst>
                <a:gd name="T0" fmla="*/ 80 w 160"/>
                <a:gd name="T1" fmla="*/ 0 h 162"/>
                <a:gd name="T2" fmla="*/ 64 w 160"/>
                <a:gd name="T3" fmla="*/ 1 h 162"/>
                <a:gd name="T4" fmla="*/ 43 w 160"/>
                <a:gd name="T5" fmla="*/ 9 h 162"/>
                <a:gd name="T6" fmla="*/ 25 w 160"/>
                <a:gd name="T7" fmla="*/ 21 h 162"/>
                <a:gd name="T8" fmla="*/ 12 w 160"/>
                <a:gd name="T9" fmla="*/ 38 h 162"/>
                <a:gd name="T10" fmla="*/ 3 w 160"/>
                <a:gd name="T11" fmla="*/ 58 h 162"/>
                <a:gd name="T12" fmla="*/ 0 w 160"/>
                <a:gd name="T13" fmla="*/ 81 h 162"/>
                <a:gd name="T14" fmla="*/ 3 w 160"/>
                <a:gd name="T15" fmla="*/ 102 h 162"/>
                <a:gd name="T16" fmla="*/ 11 w 160"/>
                <a:gd name="T17" fmla="*/ 121 h 162"/>
                <a:gd name="T18" fmla="*/ 24 w 160"/>
                <a:gd name="T19" fmla="*/ 138 h 162"/>
                <a:gd name="T20" fmla="*/ 42 w 160"/>
                <a:gd name="T21" fmla="*/ 150 h 162"/>
                <a:gd name="T22" fmla="*/ 64 w 160"/>
                <a:gd name="T23" fmla="*/ 158 h 162"/>
                <a:gd name="T24" fmla="*/ 88 w 160"/>
                <a:gd name="T25" fmla="*/ 161 h 162"/>
                <a:gd name="T26" fmla="*/ 108 w 160"/>
                <a:gd name="T27" fmla="*/ 156 h 162"/>
                <a:gd name="T28" fmla="*/ 125 w 160"/>
                <a:gd name="T29" fmla="*/ 147 h 162"/>
                <a:gd name="T30" fmla="*/ 140 w 160"/>
                <a:gd name="T31" fmla="*/ 132 h 162"/>
                <a:gd name="T32" fmla="*/ 151 w 160"/>
                <a:gd name="T33" fmla="*/ 114 h 162"/>
                <a:gd name="T34" fmla="*/ 158 w 160"/>
                <a:gd name="T35" fmla="*/ 91 h 162"/>
                <a:gd name="T36" fmla="*/ 160 w 160"/>
                <a:gd name="T37" fmla="*/ 64 h 162"/>
                <a:gd name="T38" fmla="*/ 152 w 160"/>
                <a:gd name="T39" fmla="*/ 43 h 162"/>
                <a:gd name="T40" fmla="*/ 140 w 160"/>
                <a:gd name="T41" fmla="*/ 25 h 162"/>
                <a:gd name="T42" fmla="*/ 123 w 160"/>
                <a:gd name="T43" fmla="*/ 12 h 162"/>
                <a:gd name="T44" fmla="*/ 103 w 160"/>
                <a:gd name="T45" fmla="*/ 3 h 162"/>
                <a:gd name="T46" fmla="*/ 80 w 160"/>
                <a:gd name="T47" fmla="*/ 0 h 16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0"/>
                <a:gd name="T73" fmla="*/ 0 h 162"/>
                <a:gd name="T74" fmla="*/ 160 w 160"/>
                <a:gd name="T75" fmla="*/ 162 h 16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0" h="162">
                  <a:moveTo>
                    <a:pt x="80" y="0"/>
                  </a:moveTo>
                  <a:lnTo>
                    <a:pt x="64" y="1"/>
                  </a:lnTo>
                  <a:lnTo>
                    <a:pt x="43" y="9"/>
                  </a:lnTo>
                  <a:lnTo>
                    <a:pt x="25" y="21"/>
                  </a:lnTo>
                  <a:lnTo>
                    <a:pt x="12" y="38"/>
                  </a:lnTo>
                  <a:lnTo>
                    <a:pt x="3" y="58"/>
                  </a:lnTo>
                  <a:lnTo>
                    <a:pt x="0" y="81"/>
                  </a:lnTo>
                  <a:lnTo>
                    <a:pt x="3" y="102"/>
                  </a:lnTo>
                  <a:lnTo>
                    <a:pt x="11" y="121"/>
                  </a:lnTo>
                  <a:lnTo>
                    <a:pt x="24" y="138"/>
                  </a:lnTo>
                  <a:lnTo>
                    <a:pt x="42" y="150"/>
                  </a:lnTo>
                  <a:lnTo>
                    <a:pt x="64" y="158"/>
                  </a:lnTo>
                  <a:lnTo>
                    <a:pt x="88" y="161"/>
                  </a:lnTo>
                  <a:lnTo>
                    <a:pt x="108" y="156"/>
                  </a:lnTo>
                  <a:lnTo>
                    <a:pt x="125" y="147"/>
                  </a:lnTo>
                  <a:lnTo>
                    <a:pt x="140" y="132"/>
                  </a:lnTo>
                  <a:lnTo>
                    <a:pt x="151" y="114"/>
                  </a:lnTo>
                  <a:lnTo>
                    <a:pt x="158" y="91"/>
                  </a:lnTo>
                  <a:lnTo>
                    <a:pt x="160" y="64"/>
                  </a:lnTo>
                  <a:lnTo>
                    <a:pt x="152" y="43"/>
                  </a:lnTo>
                  <a:lnTo>
                    <a:pt x="140" y="25"/>
                  </a:lnTo>
                  <a:lnTo>
                    <a:pt x="123" y="12"/>
                  </a:lnTo>
                  <a:lnTo>
                    <a:pt x="103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0491" name="Picture 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657600"/>
            <a:ext cx="10382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Oval 92"/>
          <p:cNvSpPr>
            <a:spLocks noChangeArrowheads="1"/>
          </p:cNvSpPr>
          <p:nvPr/>
        </p:nvSpPr>
        <p:spPr bwMode="auto">
          <a:xfrm>
            <a:off x="1752600" y="3124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20493" name="Oval 93"/>
          <p:cNvSpPr>
            <a:spLocks noChangeArrowheads="1"/>
          </p:cNvSpPr>
          <p:nvPr/>
        </p:nvSpPr>
        <p:spPr bwMode="auto">
          <a:xfrm>
            <a:off x="3962400" y="3124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20494" name="Oval 94"/>
          <p:cNvSpPr>
            <a:spLocks noChangeArrowheads="1"/>
          </p:cNvSpPr>
          <p:nvPr/>
        </p:nvSpPr>
        <p:spPr bwMode="auto">
          <a:xfrm>
            <a:off x="1828800" y="5181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4</a:t>
            </a:r>
          </a:p>
        </p:txBody>
      </p:sp>
      <p:sp>
        <p:nvSpPr>
          <p:cNvPr id="20495" name="Oval 95"/>
          <p:cNvSpPr>
            <a:spLocks noChangeArrowheads="1"/>
          </p:cNvSpPr>
          <p:nvPr/>
        </p:nvSpPr>
        <p:spPr bwMode="auto">
          <a:xfrm>
            <a:off x="6553200" y="3124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</a:t>
            </a:r>
          </a:p>
        </p:txBody>
      </p:sp>
      <p:sp>
        <p:nvSpPr>
          <p:cNvPr id="20496" name="Oval 96"/>
          <p:cNvSpPr>
            <a:spLocks noChangeArrowheads="1"/>
          </p:cNvSpPr>
          <p:nvPr/>
        </p:nvSpPr>
        <p:spPr bwMode="auto">
          <a:xfrm>
            <a:off x="6477000" y="5181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6</a:t>
            </a:r>
          </a:p>
        </p:txBody>
      </p:sp>
      <p:sp>
        <p:nvSpPr>
          <p:cNvPr id="20497" name="Oval 97"/>
          <p:cNvSpPr>
            <a:spLocks noChangeArrowheads="1"/>
          </p:cNvSpPr>
          <p:nvPr/>
        </p:nvSpPr>
        <p:spPr bwMode="auto">
          <a:xfrm>
            <a:off x="4038600" y="5181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33800" y="914400"/>
            <a:ext cx="5029200" cy="5105400"/>
          </a:xfrm>
        </p:spPr>
        <p:txBody>
          <a:bodyPr/>
          <a:lstStyle/>
          <a:p>
            <a:pPr indent="20638" algn="just"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Двигаясь по тротуарам, пешеходным дорожкам и переходам,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держись правой стороны. </a:t>
            </a:r>
          </a:p>
          <a:p>
            <a:pPr indent="20638" algn="just" eaLnBrk="1" hangingPunct="1">
              <a:buFontTx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20638" algn="just"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Место для перехода, оборудованное светофором, называется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регулируемым пешеходным переходом.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Переходить его можно тогда, когда для пешехода горит зелёный сигнал. Прежде чем ступить на проезжую часть, надо посмотреть, все ли автомобили остановились. Если рядом расположен светофор с тремя круглыми сигналами и пешеходный светофор,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надо ждать, когда на пешеходном светофоре загорится зелёный сигнал.</a:t>
            </a:r>
            <a:endParaRPr lang="ru-RU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41"/>
          <p:cNvSpPr>
            <a:spLocks noChangeArrowheads="1"/>
          </p:cNvSpPr>
          <p:nvPr/>
        </p:nvSpPr>
        <p:spPr bwMode="auto">
          <a:xfrm>
            <a:off x="533400" y="6248400"/>
            <a:ext cx="8610600" cy="6096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911225" algn="ctr" eaLnBrk="1" hangingPunct="1">
              <a:spcBef>
                <a:spcPct val="20000"/>
              </a:spcBef>
              <a:tabLst>
                <a:tab pos="1973263" algn="l"/>
              </a:tabLst>
              <a:defRPr/>
            </a:pPr>
            <a:r>
              <a:rPr lang="ru-RU" sz="28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детей к летним каникулам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3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doni MT" pitchFamily="18" charset="0"/>
            </a:endParaRPr>
          </a:p>
        </p:txBody>
      </p:sp>
      <p:pic>
        <p:nvPicPr>
          <p:cNvPr id="12" name="Picture 435" descr="uAb3tbU0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46788"/>
            <a:ext cx="1676400" cy="7080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1588"/>
            <a:ext cx="9144000" cy="684212"/>
          </a:xfrm>
          <a:prstGeom prst="rect">
            <a:avLst/>
          </a:prstGeom>
          <a:solidFill>
            <a:schemeClr val="bg2">
              <a:lumMod val="40000"/>
              <a:lumOff val="60000"/>
              <a:alpha val="4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 algn="ctr" eaLnBrk="1" hangingPunct="1">
              <a:spcBef>
                <a:spcPct val="20000"/>
              </a:spcBef>
              <a:defRPr/>
            </a:pPr>
            <a:r>
              <a:rPr lang="ru-RU" sz="3600" dirty="0">
                <a:solidFill>
                  <a:srgbClr val="008000"/>
                </a:solidFill>
                <a:latin typeface="Times New Roman" pitchFamily="18" charset="0"/>
              </a:rPr>
              <a:t>ПОВТОРИМ И ЗАКРЕПИМ</a:t>
            </a:r>
            <a:endParaRPr lang="en-US" sz="3600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3084" name="Picture 12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352800"/>
            <a:ext cx="3352800" cy="2170113"/>
          </a:xfrm>
          <a:prstGeom prst="rect">
            <a:avLst/>
          </a:prstGeom>
          <a:noFill/>
          <a:effectLst>
            <a:outerShdw dist="127000" dir="2212194" algn="ctr" rotWithShape="0">
              <a:srgbClr val="808080"/>
            </a:outerShdw>
          </a:effectLst>
        </p:spPr>
      </p:pic>
      <p:pic>
        <p:nvPicPr>
          <p:cNvPr id="3085" name="Picture 13" descr="33 (3559)_Изгои на колеса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762000"/>
            <a:ext cx="327660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5003" dir="2928844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41"/>
          <p:cNvSpPr>
            <a:spLocks noChangeArrowheads="1"/>
          </p:cNvSpPr>
          <p:nvPr/>
        </p:nvSpPr>
        <p:spPr bwMode="auto">
          <a:xfrm>
            <a:off x="533400" y="6248400"/>
            <a:ext cx="8610600" cy="6096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911225" algn="ctr" eaLnBrk="1" hangingPunct="1">
              <a:spcBef>
                <a:spcPct val="20000"/>
              </a:spcBef>
              <a:tabLst>
                <a:tab pos="1973263" algn="l"/>
              </a:tabLst>
              <a:defRPr/>
            </a:pPr>
            <a:r>
              <a:rPr lang="ru-RU" sz="28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детей к летним каникулам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3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doni MT" pitchFamily="18" charset="0"/>
            </a:endParaRPr>
          </a:p>
        </p:txBody>
      </p:sp>
      <p:pic>
        <p:nvPicPr>
          <p:cNvPr id="12" name="Picture 435" descr="uAb3tbU0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46788"/>
            <a:ext cx="1676400" cy="7080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08013"/>
          </a:xfrm>
          <a:prstGeom prst="rect">
            <a:avLst/>
          </a:prstGeom>
          <a:solidFill>
            <a:schemeClr val="bg2">
              <a:lumMod val="40000"/>
              <a:lumOff val="60000"/>
              <a:alpha val="45000"/>
            </a:schemeClr>
          </a:solidFill>
          <a:ln>
            <a:noFill/>
          </a:ln>
          <a:effectLst/>
        </p:spPr>
        <p:txBody>
          <a:bodyPr/>
          <a:lstStyle/>
          <a:p>
            <a:pPr lvl="1" algn="ctr" eaLnBrk="1" hangingPunct="1">
              <a:spcBef>
                <a:spcPct val="20000"/>
              </a:spcBef>
              <a:defRPr/>
            </a:pPr>
            <a:r>
              <a:rPr lang="ru-RU" sz="2600">
                <a:solidFill>
                  <a:srgbClr val="008000"/>
                </a:solidFill>
                <a:latin typeface="Times New Roman" pitchFamily="18" charset="0"/>
              </a:rPr>
              <a:t>ЗАКРЕПЛЕНИЕ МАТЕРИАЛА. ПРОВЕРКА ЗНАНИЙ</a:t>
            </a:r>
            <a:endParaRPr lang="en-US" sz="26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1295400" y="762000"/>
            <a:ext cx="6934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Какой вид «зебры» не встретишь на дорогах в нашей стране?</a:t>
            </a:r>
          </a:p>
        </p:txBody>
      </p:sp>
      <p:pic>
        <p:nvPicPr>
          <p:cNvPr id="21510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7913" y="2347913"/>
            <a:ext cx="2138362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Новый рисунок (6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1888" y="2359025"/>
            <a:ext cx="2622550" cy="213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8" name="Picture 8" descr="Новый рисунок (5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" y="2333625"/>
            <a:ext cx="2667000" cy="2189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1513" name="Oval 11"/>
          <p:cNvSpPr>
            <a:spLocks noChangeArrowheads="1"/>
          </p:cNvSpPr>
          <p:nvPr/>
        </p:nvSpPr>
        <p:spPr bwMode="auto">
          <a:xfrm>
            <a:off x="1676400" y="47244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21514" name="Oval 12"/>
          <p:cNvSpPr>
            <a:spLocks noChangeArrowheads="1"/>
          </p:cNvSpPr>
          <p:nvPr/>
        </p:nvSpPr>
        <p:spPr bwMode="auto">
          <a:xfrm>
            <a:off x="4419600" y="4648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21515" name="Oval 13"/>
          <p:cNvSpPr>
            <a:spLocks noChangeArrowheads="1"/>
          </p:cNvSpPr>
          <p:nvPr/>
        </p:nvSpPr>
        <p:spPr bwMode="auto">
          <a:xfrm>
            <a:off x="7391400" y="47244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41"/>
          <p:cNvSpPr>
            <a:spLocks noChangeArrowheads="1"/>
          </p:cNvSpPr>
          <p:nvPr/>
        </p:nvSpPr>
        <p:spPr bwMode="auto">
          <a:xfrm>
            <a:off x="533400" y="6248400"/>
            <a:ext cx="8610600" cy="6096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911225" algn="ctr" eaLnBrk="1" hangingPunct="1">
              <a:spcBef>
                <a:spcPct val="20000"/>
              </a:spcBef>
              <a:tabLst>
                <a:tab pos="1973263" algn="l"/>
              </a:tabLst>
              <a:defRPr/>
            </a:pPr>
            <a:r>
              <a:rPr lang="ru-RU" sz="28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детей к летним каникулам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3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doni MT" pitchFamily="18" charset="0"/>
            </a:endParaRPr>
          </a:p>
        </p:txBody>
      </p:sp>
      <p:pic>
        <p:nvPicPr>
          <p:cNvPr id="12" name="Picture 435" descr="uAb3tbU0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46788"/>
            <a:ext cx="1676400" cy="7080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08013"/>
          </a:xfrm>
          <a:prstGeom prst="rect">
            <a:avLst/>
          </a:prstGeom>
          <a:solidFill>
            <a:schemeClr val="bg2">
              <a:lumMod val="40000"/>
              <a:lumOff val="60000"/>
              <a:alpha val="45000"/>
            </a:schemeClr>
          </a:solidFill>
          <a:ln>
            <a:noFill/>
          </a:ln>
          <a:effectLst/>
        </p:spPr>
        <p:txBody>
          <a:bodyPr/>
          <a:lstStyle/>
          <a:p>
            <a:pPr lvl="1" eaLnBrk="1" hangingPunct="1">
              <a:spcBef>
                <a:spcPct val="20000"/>
              </a:spcBef>
              <a:defRPr/>
            </a:pPr>
            <a:r>
              <a:rPr lang="ru-RU" sz="2600">
                <a:solidFill>
                  <a:srgbClr val="008000"/>
                </a:solidFill>
                <a:latin typeface="Times New Roman" pitchFamily="18" charset="0"/>
              </a:rPr>
              <a:t>ЗАКРЕПЛЕНИЕ МАТЕРИАЛА. ПРОВЕРКА ЗНАНИЙ</a:t>
            </a:r>
            <a:endParaRPr lang="en-US" sz="26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914400" y="685800"/>
            <a:ext cx="7391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По каким кружкам друзьям можно обойти препятствие? Ответ объясни. </a:t>
            </a:r>
          </a:p>
        </p:txBody>
      </p:sp>
      <p:sp>
        <p:nvSpPr>
          <p:cNvPr id="22534" name="Rectangle 73"/>
          <p:cNvSpPr>
            <a:spLocks noChangeArrowheads="1"/>
          </p:cNvSpPr>
          <p:nvPr/>
        </p:nvSpPr>
        <p:spPr bwMode="auto">
          <a:xfrm>
            <a:off x="6429375" y="441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22535" name="Rectangle 74"/>
          <p:cNvSpPr>
            <a:spLocks noChangeArrowheads="1"/>
          </p:cNvSpPr>
          <p:nvPr/>
        </p:nvSpPr>
        <p:spPr bwMode="auto">
          <a:xfrm>
            <a:off x="6429375" y="44100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2536" name="Rectangle 76"/>
          <p:cNvSpPr>
            <a:spLocks noChangeArrowheads="1"/>
          </p:cNvSpPr>
          <p:nvPr/>
        </p:nvSpPr>
        <p:spPr bwMode="auto">
          <a:xfrm>
            <a:off x="6429375" y="74961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8419" t="13541" r="25402" b="10417"/>
          <a:stretch/>
        </p:blipFill>
        <p:spPr>
          <a:xfrm>
            <a:off x="1295400" y="1654175"/>
            <a:ext cx="6591300" cy="425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438400"/>
            <a:ext cx="8850313" cy="3429000"/>
          </a:xfrm>
        </p:spPr>
        <p:txBody>
          <a:bodyPr/>
          <a:lstStyle/>
          <a:p>
            <a:pPr marL="552450" lvl="1" indent="-457200" algn="just" eaLnBrk="1" hangingPunct="1">
              <a:buFontTx/>
              <a:buAutoNum type="arabicPeriod"/>
            </a:pPr>
            <a:r>
              <a:rPr lang="ru-RU" altLang="ru-RU" sz="28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Тёплая и удобная.</a:t>
            </a:r>
          </a:p>
          <a:p>
            <a:pPr marL="552450" lvl="1" indent="-457200" algn="just" eaLnBrk="1" hangingPunct="1">
              <a:buFontTx/>
              <a:buAutoNum type="arabicPeriod"/>
            </a:pPr>
            <a:endParaRPr lang="ru-RU" altLang="ru-RU" sz="2800" b="1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52450" lvl="1" indent="-457200" algn="just" eaLnBrk="1" hangingPunct="1">
              <a:buFontTx/>
              <a:buAutoNum type="arabicPeriod"/>
            </a:pPr>
            <a:r>
              <a:rPr lang="ru-RU" altLang="ru-RU" sz="28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Тёмных цветов, чтобы на ней не так была заметна придорожная грязь. </a:t>
            </a:r>
          </a:p>
          <a:p>
            <a:pPr marL="552450" lvl="1" indent="-457200" algn="just" eaLnBrk="1" hangingPunct="1">
              <a:buFontTx/>
              <a:buAutoNum type="arabicPeriod"/>
            </a:pPr>
            <a:endParaRPr lang="ru-RU" altLang="ru-RU" sz="2800" b="1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52450" lvl="1" indent="-457200" algn="just" eaLnBrk="1" hangingPunct="1">
              <a:buFontTx/>
              <a:buAutoNum type="arabicPeriod"/>
            </a:pPr>
            <a:r>
              <a:rPr lang="ru-RU" altLang="ru-RU" sz="28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 включением ярких элементов, чтобы быть заметнее водителям транспортных средств.</a:t>
            </a:r>
          </a:p>
        </p:txBody>
      </p:sp>
      <p:sp>
        <p:nvSpPr>
          <p:cNvPr id="23556" name="Rectangle 9"/>
          <p:cNvSpPr>
            <a:spLocks noChangeArrowheads="1"/>
          </p:cNvSpPr>
          <p:nvPr/>
        </p:nvSpPr>
        <p:spPr bwMode="auto">
          <a:xfrm>
            <a:off x="0" y="106680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Какая одежда должна способствовать безопасности пешеходов?</a:t>
            </a:r>
            <a:endParaRPr lang="en-US" alt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41"/>
          <p:cNvSpPr>
            <a:spLocks noChangeArrowheads="1"/>
          </p:cNvSpPr>
          <p:nvPr/>
        </p:nvSpPr>
        <p:spPr bwMode="auto">
          <a:xfrm>
            <a:off x="533400" y="6248400"/>
            <a:ext cx="8610600" cy="6096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911225" algn="ctr" eaLnBrk="1" hangingPunct="1">
              <a:spcBef>
                <a:spcPct val="20000"/>
              </a:spcBef>
              <a:tabLst>
                <a:tab pos="1973263" algn="l"/>
              </a:tabLst>
              <a:defRPr/>
            </a:pPr>
            <a:r>
              <a:rPr lang="ru-RU" sz="28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детей к летним каникулам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3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doni MT" pitchFamily="18" charset="0"/>
            </a:endParaRPr>
          </a:p>
        </p:txBody>
      </p:sp>
      <p:pic>
        <p:nvPicPr>
          <p:cNvPr id="12" name="Picture 435" descr="uAb3tbU0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46788"/>
            <a:ext cx="1676400" cy="7080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3" name="Rectangle 441"/>
          <p:cNvSpPr>
            <a:spLocks noChangeArrowheads="1"/>
          </p:cNvSpPr>
          <p:nvPr/>
        </p:nvSpPr>
        <p:spPr bwMode="auto">
          <a:xfrm>
            <a:off x="0" y="-15766"/>
            <a:ext cx="9144000" cy="93016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hangingPunct="1">
              <a:spcBef>
                <a:spcPct val="20000"/>
              </a:spcBef>
              <a:tabLst>
                <a:tab pos="1973263" algn="l"/>
              </a:tabLst>
              <a:defRPr/>
            </a:pPr>
            <a:r>
              <a:rPr lang="ru-RU" sz="54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- ОПРОС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3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362200"/>
            <a:ext cx="5181600" cy="3505200"/>
          </a:xfrm>
        </p:spPr>
        <p:txBody>
          <a:bodyPr/>
          <a:lstStyle/>
          <a:p>
            <a:pPr marL="533400" indent="-533400" algn="just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Голубой круг с белой фигуркой шагающего человека. </a:t>
            </a:r>
          </a:p>
          <a:p>
            <a:pPr marL="533400" indent="-533400" algn="just" eaLnBrk="1" hangingPunct="1">
              <a:lnSpc>
                <a:spcPct val="80000"/>
              </a:lnSpc>
              <a:buFontTx/>
              <a:buAutoNum type="arabicPeriod"/>
            </a:pPr>
            <a:endParaRPr lang="ru-RU" sz="2400" b="1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Треугольник с красной окантовкой с фигурой человека на зебре. </a:t>
            </a:r>
          </a:p>
          <a:p>
            <a:pPr marL="533400" indent="-533400" algn="just" eaLnBrk="1" hangingPunct="1">
              <a:lnSpc>
                <a:spcPct val="80000"/>
              </a:lnSpc>
              <a:buFontTx/>
              <a:buAutoNum type="arabicPeriod"/>
            </a:pPr>
            <a:endParaRPr lang="ru-RU" sz="2400" b="1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Синий квадрат, где в белом треугольнике по зебре идет человек.</a:t>
            </a:r>
          </a:p>
        </p:txBody>
      </p:sp>
      <p:sp>
        <p:nvSpPr>
          <p:cNvPr id="24580" name="Rectangle 9"/>
          <p:cNvSpPr>
            <a:spLocks noChangeArrowheads="1"/>
          </p:cNvSpPr>
          <p:nvPr/>
        </p:nvSpPr>
        <p:spPr bwMode="auto">
          <a:xfrm>
            <a:off x="0" y="1066800"/>
            <a:ext cx="91471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buClr>
                <a:srgbClr val="FFFFFF"/>
              </a:buClr>
              <a:buFontTx/>
              <a:buAutoNum type="arabicPeriod"/>
              <a:tabLst>
                <a:tab pos="358775" algn="l"/>
              </a:tabLst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Какой формы и цвета знак наземного пешеходного перехода?</a:t>
            </a:r>
            <a:endParaRPr lang="en-US" alt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41"/>
          <p:cNvSpPr>
            <a:spLocks noChangeArrowheads="1"/>
          </p:cNvSpPr>
          <p:nvPr/>
        </p:nvSpPr>
        <p:spPr bwMode="auto">
          <a:xfrm>
            <a:off x="533400" y="6248400"/>
            <a:ext cx="8610600" cy="6096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911225" algn="ctr" eaLnBrk="1" hangingPunct="1">
              <a:spcBef>
                <a:spcPct val="20000"/>
              </a:spcBef>
              <a:tabLst>
                <a:tab pos="1973263" algn="l"/>
              </a:tabLst>
              <a:defRPr/>
            </a:pPr>
            <a:r>
              <a:rPr lang="ru-RU" sz="28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детей к летним каникулам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3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doni MT" pitchFamily="18" charset="0"/>
            </a:endParaRPr>
          </a:p>
        </p:txBody>
      </p:sp>
      <p:pic>
        <p:nvPicPr>
          <p:cNvPr id="12" name="Picture 435" descr="uAb3tbU0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46788"/>
            <a:ext cx="1676400" cy="7080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3" name="Rectangle 441"/>
          <p:cNvSpPr>
            <a:spLocks noChangeArrowheads="1"/>
          </p:cNvSpPr>
          <p:nvPr/>
        </p:nvSpPr>
        <p:spPr bwMode="auto">
          <a:xfrm>
            <a:off x="0" y="-15766"/>
            <a:ext cx="9144000" cy="93016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hangingPunct="1">
              <a:spcBef>
                <a:spcPct val="20000"/>
              </a:spcBef>
              <a:tabLst>
                <a:tab pos="1973263" algn="l"/>
              </a:tabLst>
              <a:defRPr/>
            </a:pPr>
            <a:r>
              <a:rPr lang="ru-RU" sz="5400" b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- ОПРОС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360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doni MT" pitchFamily="18" charset="0"/>
            </a:endParaRPr>
          </a:p>
        </p:txBody>
      </p:sp>
      <p:pic>
        <p:nvPicPr>
          <p:cNvPr id="24585" name="Picture 9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828800"/>
            <a:ext cx="1184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</p:pic>
      <p:pic>
        <p:nvPicPr>
          <p:cNvPr id="24586" name="Picture 10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724400"/>
            <a:ext cx="1419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7424738" y="3786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4587" name="Picture 11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200400"/>
            <a:ext cx="1476375" cy="1295400"/>
          </a:xfrm>
          <a:prstGeom prst="rect">
            <a:avLst/>
          </a:prstGeom>
          <a:noFill/>
          <a:effectLst>
            <a:outerShdw dist="117088" dir="2436078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2514600"/>
            <a:ext cx="8458200" cy="3352800"/>
          </a:xfrm>
        </p:spPr>
        <p:txBody>
          <a:bodyPr/>
          <a:lstStyle/>
          <a:p>
            <a:pPr marL="533400" indent="-533400" algn="just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Сигналами транспортного светофора и смотреть на приближающийся транспорт. </a:t>
            </a:r>
          </a:p>
          <a:p>
            <a:pPr marL="533400" indent="-533400" algn="just" eaLnBrk="1" hangingPunct="1">
              <a:lnSpc>
                <a:spcPct val="90000"/>
              </a:lnSpc>
              <a:buFontTx/>
              <a:buAutoNum type="arabicPeriod"/>
            </a:pPr>
            <a:endParaRPr lang="ru-RU" altLang="ru-RU" b="1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Компасом.</a:t>
            </a:r>
          </a:p>
          <a:p>
            <a:pPr marL="533400" indent="-533400" algn="just" eaLnBrk="1" hangingPunct="1">
              <a:lnSpc>
                <a:spcPct val="90000"/>
              </a:lnSpc>
              <a:buFontTx/>
              <a:buAutoNum type="arabicPeriod"/>
            </a:pPr>
            <a:endParaRPr lang="ru-RU" altLang="ru-RU" b="1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Наблюдать за поведением других пешеходов и следовать их примеру.</a:t>
            </a:r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-228600" y="1066800"/>
            <a:ext cx="9906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Если нет пешеходного светофора, чем надо руководствоваться при переходе дороги?</a:t>
            </a:r>
          </a:p>
        </p:txBody>
      </p:sp>
      <p:sp>
        <p:nvSpPr>
          <p:cNvPr id="11" name="Rectangle 441"/>
          <p:cNvSpPr>
            <a:spLocks noChangeArrowheads="1"/>
          </p:cNvSpPr>
          <p:nvPr/>
        </p:nvSpPr>
        <p:spPr bwMode="auto">
          <a:xfrm>
            <a:off x="533400" y="6248400"/>
            <a:ext cx="8610600" cy="6096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911225" algn="ctr" eaLnBrk="1" hangingPunct="1">
              <a:spcBef>
                <a:spcPct val="20000"/>
              </a:spcBef>
              <a:tabLst>
                <a:tab pos="1973263" algn="l"/>
              </a:tabLst>
              <a:defRPr/>
            </a:pPr>
            <a:r>
              <a:rPr lang="ru-RU" sz="28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детей к летним каникулам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3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doni MT" pitchFamily="18" charset="0"/>
            </a:endParaRPr>
          </a:p>
        </p:txBody>
      </p:sp>
      <p:pic>
        <p:nvPicPr>
          <p:cNvPr id="12" name="Picture 435" descr="uAb3tbU0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46788"/>
            <a:ext cx="1676400" cy="7080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3" name="Rectangle 441"/>
          <p:cNvSpPr>
            <a:spLocks noChangeArrowheads="1"/>
          </p:cNvSpPr>
          <p:nvPr/>
        </p:nvSpPr>
        <p:spPr bwMode="auto">
          <a:xfrm>
            <a:off x="0" y="-15766"/>
            <a:ext cx="9144000" cy="93016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hangingPunct="1">
              <a:spcBef>
                <a:spcPct val="20000"/>
              </a:spcBef>
              <a:tabLst>
                <a:tab pos="1973263" algn="l"/>
              </a:tabLst>
              <a:defRPr/>
            </a:pPr>
            <a:r>
              <a:rPr lang="ru-RU" sz="54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- ОПРОС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3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2209800"/>
            <a:ext cx="4724400" cy="3733800"/>
          </a:xfrm>
        </p:spPr>
        <p:txBody>
          <a:bodyPr/>
          <a:lstStyle/>
          <a:p>
            <a:pPr marL="533400" indent="-533400" algn="just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Проезжая часть и обочина.</a:t>
            </a:r>
          </a:p>
          <a:p>
            <a:pPr marL="533400" indent="-533400" algn="just" eaLnBrk="1" hangingPunct="1">
              <a:lnSpc>
                <a:spcPct val="80000"/>
              </a:lnSpc>
              <a:buFontTx/>
              <a:buAutoNum type="arabicPeriod"/>
            </a:pPr>
            <a:endParaRPr lang="ru-RU" altLang="ru-RU" b="1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Обочина и кювет.</a:t>
            </a:r>
          </a:p>
          <a:p>
            <a:pPr marL="533400" indent="-533400" algn="just" eaLnBrk="1" hangingPunct="1">
              <a:lnSpc>
                <a:spcPct val="80000"/>
              </a:lnSpc>
              <a:buFontTx/>
              <a:buAutoNum type="arabicPeriod"/>
            </a:pPr>
            <a:endParaRPr lang="ru-RU" altLang="ru-RU" b="1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Тротуар и пешеходная дорожка.</a:t>
            </a:r>
          </a:p>
        </p:txBody>
      </p:sp>
      <p:sp>
        <p:nvSpPr>
          <p:cNvPr id="26627" name="Rectangle 9"/>
          <p:cNvSpPr>
            <a:spLocks noChangeArrowheads="1"/>
          </p:cNvSpPr>
          <p:nvPr/>
        </p:nvSpPr>
        <p:spPr bwMode="auto">
          <a:xfrm>
            <a:off x="0" y="106680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Какая часть дороги предназначена для движения пешеходов? </a:t>
            </a:r>
          </a:p>
        </p:txBody>
      </p:sp>
      <p:sp>
        <p:nvSpPr>
          <p:cNvPr id="11" name="Rectangle 441"/>
          <p:cNvSpPr>
            <a:spLocks noChangeArrowheads="1"/>
          </p:cNvSpPr>
          <p:nvPr/>
        </p:nvSpPr>
        <p:spPr bwMode="auto">
          <a:xfrm>
            <a:off x="533400" y="6248400"/>
            <a:ext cx="8610600" cy="6096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911225" algn="ctr" eaLnBrk="1" hangingPunct="1">
              <a:spcBef>
                <a:spcPct val="20000"/>
              </a:spcBef>
              <a:tabLst>
                <a:tab pos="1973263" algn="l"/>
              </a:tabLst>
              <a:defRPr/>
            </a:pPr>
            <a:r>
              <a:rPr lang="ru-RU" sz="28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детей к летним каникулам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3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doni MT" pitchFamily="18" charset="0"/>
            </a:endParaRPr>
          </a:p>
        </p:txBody>
      </p:sp>
      <p:pic>
        <p:nvPicPr>
          <p:cNvPr id="12" name="Picture 435" descr="uAb3tbU0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46788"/>
            <a:ext cx="1676400" cy="7080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3" name="Rectangle 441"/>
          <p:cNvSpPr>
            <a:spLocks noChangeArrowheads="1"/>
          </p:cNvSpPr>
          <p:nvPr/>
        </p:nvSpPr>
        <p:spPr bwMode="auto">
          <a:xfrm>
            <a:off x="0" y="-15766"/>
            <a:ext cx="9144000" cy="93016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hangingPunct="1">
              <a:spcBef>
                <a:spcPct val="20000"/>
              </a:spcBef>
              <a:tabLst>
                <a:tab pos="1973263" algn="l"/>
              </a:tabLst>
              <a:defRPr/>
            </a:pPr>
            <a:r>
              <a:rPr lang="ru-RU" sz="5400" b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- ОПРОС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360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doni MT" pitchFamily="18" charset="0"/>
            </a:endParaRPr>
          </a:p>
        </p:txBody>
      </p:sp>
      <p:pic>
        <p:nvPicPr>
          <p:cNvPr id="26633" name="Picture 9" descr="lehti48-49_vayl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819400"/>
            <a:ext cx="40386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5724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2362200"/>
            <a:ext cx="3429000" cy="33528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 2 раза.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endParaRPr lang="ru-RU" altLang="ru-RU" b="1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 5 раз.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endParaRPr lang="ru-RU" altLang="ru-RU" b="1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 10 раз.</a:t>
            </a:r>
          </a:p>
        </p:txBody>
      </p:sp>
      <p:sp>
        <p:nvSpPr>
          <p:cNvPr id="27651" name="Rectangle 9"/>
          <p:cNvSpPr>
            <a:spLocks noChangeArrowheads="1"/>
          </p:cNvSpPr>
          <p:nvPr/>
        </p:nvSpPr>
        <p:spPr bwMode="auto">
          <a:xfrm>
            <a:off x="0" y="106680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Средняя скорость пешехода меньше скорости автомобиля:</a:t>
            </a:r>
          </a:p>
        </p:txBody>
      </p:sp>
      <p:sp>
        <p:nvSpPr>
          <p:cNvPr id="11" name="Rectangle 441"/>
          <p:cNvSpPr>
            <a:spLocks noChangeArrowheads="1"/>
          </p:cNvSpPr>
          <p:nvPr/>
        </p:nvSpPr>
        <p:spPr bwMode="auto">
          <a:xfrm>
            <a:off x="533400" y="6248400"/>
            <a:ext cx="8610600" cy="6096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911225" algn="ctr" eaLnBrk="1" hangingPunct="1">
              <a:spcBef>
                <a:spcPct val="20000"/>
              </a:spcBef>
              <a:tabLst>
                <a:tab pos="1973263" algn="l"/>
              </a:tabLst>
              <a:defRPr/>
            </a:pPr>
            <a:r>
              <a:rPr lang="ru-RU" sz="28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детей к летним каникулам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3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doni MT" pitchFamily="18" charset="0"/>
            </a:endParaRPr>
          </a:p>
        </p:txBody>
      </p:sp>
      <p:pic>
        <p:nvPicPr>
          <p:cNvPr id="12" name="Picture 435" descr="uAb3tbU0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46788"/>
            <a:ext cx="1676400" cy="7080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3" name="Rectangle 441"/>
          <p:cNvSpPr>
            <a:spLocks noChangeArrowheads="1"/>
          </p:cNvSpPr>
          <p:nvPr/>
        </p:nvSpPr>
        <p:spPr bwMode="auto">
          <a:xfrm>
            <a:off x="0" y="-15766"/>
            <a:ext cx="9144000" cy="93016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hangingPunct="1">
              <a:spcBef>
                <a:spcPct val="20000"/>
              </a:spcBef>
              <a:tabLst>
                <a:tab pos="1973263" algn="l"/>
              </a:tabLst>
              <a:defRPr/>
            </a:pPr>
            <a:r>
              <a:rPr lang="ru-RU" sz="5400" b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- ОПРОС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360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doni MT" pitchFamily="18" charset="0"/>
            </a:endParaRPr>
          </a:p>
        </p:txBody>
      </p:sp>
      <p:pic>
        <p:nvPicPr>
          <p:cNvPr id="27656" name="Picture 8" descr="1f74013728760ebee13f1200cc80cbc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362200"/>
            <a:ext cx="3810000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17088" dir="2436078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2209800"/>
            <a:ext cx="4419600" cy="36576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ru-RU" altLang="ru-RU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 Наземный и подземный. 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ru-RU" altLang="ru-RU" b="1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ru-RU" altLang="ru-RU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Наземный и надземный.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ru-RU" altLang="ru-RU" b="1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ru-RU" altLang="ru-RU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3. Надземный и подземный.</a:t>
            </a:r>
          </a:p>
        </p:txBody>
      </p:sp>
      <p:sp>
        <p:nvSpPr>
          <p:cNvPr id="28675" name="Rectangle 9"/>
          <p:cNvSpPr>
            <a:spLocks noChangeArrowheads="1"/>
          </p:cNvSpPr>
          <p:nvPr/>
        </p:nvSpPr>
        <p:spPr bwMode="auto">
          <a:xfrm>
            <a:off x="0" y="106680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Какие пешеходные переходы самые безопасные?</a:t>
            </a:r>
          </a:p>
        </p:txBody>
      </p:sp>
      <p:sp>
        <p:nvSpPr>
          <p:cNvPr id="11" name="Rectangle 441"/>
          <p:cNvSpPr>
            <a:spLocks noChangeArrowheads="1"/>
          </p:cNvSpPr>
          <p:nvPr/>
        </p:nvSpPr>
        <p:spPr bwMode="auto">
          <a:xfrm>
            <a:off x="533400" y="6248400"/>
            <a:ext cx="8610600" cy="6096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911225" algn="ctr" eaLnBrk="1" hangingPunct="1">
              <a:spcBef>
                <a:spcPct val="20000"/>
              </a:spcBef>
              <a:tabLst>
                <a:tab pos="1973263" algn="l"/>
              </a:tabLst>
              <a:defRPr/>
            </a:pPr>
            <a:r>
              <a:rPr lang="ru-RU" sz="28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детей к летним каникулам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3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doni MT" pitchFamily="18" charset="0"/>
            </a:endParaRPr>
          </a:p>
        </p:txBody>
      </p:sp>
      <p:pic>
        <p:nvPicPr>
          <p:cNvPr id="12" name="Picture 435" descr="uAb3tbU0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46788"/>
            <a:ext cx="1676400" cy="7080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3" name="Rectangle 441"/>
          <p:cNvSpPr>
            <a:spLocks noChangeArrowheads="1"/>
          </p:cNvSpPr>
          <p:nvPr/>
        </p:nvSpPr>
        <p:spPr bwMode="auto">
          <a:xfrm>
            <a:off x="0" y="-15766"/>
            <a:ext cx="9144000" cy="93016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hangingPunct="1">
              <a:spcBef>
                <a:spcPct val="20000"/>
              </a:spcBef>
              <a:tabLst>
                <a:tab pos="1973263" algn="l"/>
              </a:tabLst>
              <a:defRPr/>
            </a:pPr>
            <a:r>
              <a:rPr lang="ru-RU" sz="5400" b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- ОПРОС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360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doni MT" pitchFamily="18" charset="0"/>
            </a:endParaRPr>
          </a:p>
        </p:txBody>
      </p:sp>
      <p:pic>
        <p:nvPicPr>
          <p:cNvPr id="28680" name="Picture 8" descr="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286000"/>
            <a:ext cx="23622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5724" dir="2700000" algn="ctr" rotWithShape="0">
              <a:srgbClr val="808080"/>
            </a:outerShdw>
          </a:effectLst>
        </p:spPr>
      </p:pic>
      <p:pic>
        <p:nvPicPr>
          <p:cNvPr id="28681" name="Picture 9" descr="mqdefaul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429000"/>
            <a:ext cx="23622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5724" dir="2700000" algn="ctr" rotWithShape="0">
              <a:srgbClr val="808080"/>
            </a:outerShdw>
          </a:effectLst>
        </p:spPr>
      </p:pic>
      <p:pic>
        <p:nvPicPr>
          <p:cNvPr id="28682" name="Picture 10" descr="5981e62dadbe6904c6dd97be9fdb21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495800"/>
            <a:ext cx="23241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17088" dir="2436078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2667000"/>
            <a:ext cx="4419600" cy="32766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Сами пешеходы.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endParaRPr lang="ru-RU" altLang="ru-RU" b="1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Только светофор. 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endParaRPr lang="ru-RU" altLang="ru-RU" b="1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Светофор или инспектор ДПС.</a:t>
            </a:r>
          </a:p>
        </p:txBody>
      </p:sp>
      <p:sp>
        <p:nvSpPr>
          <p:cNvPr id="29699" name="Rectangle 9"/>
          <p:cNvSpPr>
            <a:spLocks noChangeArrowheads="1"/>
          </p:cNvSpPr>
          <p:nvPr/>
        </p:nvSpPr>
        <p:spPr bwMode="auto">
          <a:xfrm>
            <a:off x="0" y="106680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Кто регулирует движение на надземных пешеходных переходах? </a:t>
            </a:r>
          </a:p>
        </p:txBody>
      </p:sp>
      <p:sp>
        <p:nvSpPr>
          <p:cNvPr id="11" name="Rectangle 441"/>
          <p:cNvSpPr>
            <a:spLocks noChangeArrowheads="1"/>
          </p:cNvSpPr>
          <p:nvPr/>
        </p:nvSpPr>
        <p:spPr bwMode="auto">
          <a:xfrm>
            <a:off x="533400" y="6248400"/>
            <a:ext cx="8610600" cy="6096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911225" algn="ctr" eaLnBrk="1" hangingPunct="1">
              <a:spcBef>
                <a:spcPct val="20000"/>
              </a:spcBef>
              <a:tabLst>
                <a:tab pos="1973263" algn="l"/>
              </a:tabLst>
              <a:defRPr/>
            </a:pPr>
            <a:r>
              <a:rPr lang="ru-RU" sz="28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детей к летним каникулам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3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doni MT" pitchFamily="18" charset="0"/>
            </a:endParaRPr>
          </a:p>
        </p:txBody>
      </p:sp>
      <p:pic>
        <p:nvPicPr>
          <p:cNvPr id="12" name="Picture 435" descr="uAb3tbU0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46788"/>
            <a:ext cx="1676400" cy="7080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3" name="Rectangle 441"/>
          <p:cNvSpPr>
            <a:spLocks noChangeArrowheads="1"/>
          </p:cNvSpPr>
          <p:nvPr/>
        </p:nvSpPr>
        <p:spPr bwMode="auto">
          <a:xfrm>
            <a:off x="0" y="-15766"/>
            <a:ext cx="9144000" cy="93016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hangingPunct="1">
              <a:spcBef>
                <a:spcPct val="20000"/>
              </a:spcBef>
              <a:tabLst>
                <a:tab pos="1973263" algn="l"/>
              </a:tabLst>
              <a:defRPr/>
            </a:pPr>
            <a:r>
              <a:rPr lang="ru-RU" sz="5400" b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- ОПРОС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360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doni MT" pitchFamily="18" charset="0"/>
            </a:endParaRPr>
          </a:p>
        </p:txBody>
      </p:sp>
      <p:pic>
        <p:nvPicPr>
          <p:cNvPr id="29704" name="Picture 8" descr="imgpre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819400"/>
            <a:ext cx="38100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2391" dir="1784693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2286000"/>
            <a:ext cx="3886200" cy="37338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 обочине, навстречу движению транспорта. 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endParaRPr lang="ru-RU" altLang="ru-RU" sz="2400" b="1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 краю проезжей части, соблюдая осторожность. 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endParaRPr lang="ru-RU" altLang="ru-RU" sz="2400" b="1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 пешеходной дорожке, как можно дальше от транспорта.</a:t>
            </a:r>
          </a:p>
        </p:txBody>
      </p:sp>
      <p:sp>
        <p:nvSpPr>
          <p:cNvPr id="30723" name="Rectangle 9"/>
          <p:cNvSpPr>
            <a:spLocks noChangeArrowheads="1"/>
          </p:cNvSpPr>
          <p:nvPr/>
        </p:nvSpPr>
        <p:spPr bwMode="auto">
          <a:xfrm>
            <a:off x="0" y="106680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Где за городом пешеходам безопаснее всего идти? </a:t>
            </a:r>
          </a:p>
        </p:txBody>
      </p:sp>
      <p:sp>
        <p:nvSpPr>
          <p:cNvPr id="11" name="Rectangle 441"/>
          <p:cNvSpPr>
            <a:spLocks noChangeArrowheads="1"/>
          </p:cNvSpPr>
          <p:nvPr/>
        </p:nvSpPr>
        <p:spPr bwMode="auto">
          <a:xfrm>
            <a:off x="533400" y="6248400"/>
            <a:ext cx="8610600" cy="6096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911225" algn="ctr" eaLnBrk="1" hangingPunct="1">
              <a:spcBef>
                <a:spcPct val="20000"/>
              </a:spcBef>
              <a:tabLst>
                <a:tab pos="1973263" algn="l"/>
              </a:tabLst>
              <a:defRPr/>
            </a:pPr>
            <a:r>
              <a:rPr lang="ru-RU" sz="28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детей к летним каникулам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3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doni MT" pitchFamily="18" charset="0"/>
            </a:endParaRPr>
          </a:p>
        </p:txBody>
      </p:sp>
      <p:pic>
        <p:nvPicPr>
          <p:cNvPr id="12" name="Picture 435" descr="uAb3tbU0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46788"/>
            <a:ext cx="1676400" cy="7080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3" name="Rectangle 441"/>
          <p:cNvSpPr>
            <a:spLocks noChangeArrowheads="1"/>
          </p:cNvSpPr>
          <p:nvPr/>
        </p:nvSpPr>
        <p:spPr bwMode="auto">
          <a:xfrm>
            <a:off x="0" y="-15766"/>
            <a:ext cx="9144000" cy="93016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hangingPunct="1">
              <a:spcBef>
                <a:spcPct val="20000"/>
              </a:spcBef>
              <a:tabLst>
                <a:tab pos="1973263" algn="l"/>
              </a:tabLst>
              <a:defRPr/>
            </a:pPr>
            <a:r>
              <a:rPr lang="ru-RU" sz="5400" b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- ОПРОС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360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doni MT" pitchFamily="18" charset="0"/>
            </a:endParaRPr>
          </a:p>
        </p:txBody>
      </p:sp>
      <p:pic>
        <p:nvPicPr>
          <p:cNvPr id="30728" name="Picture 8" descr="f_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362200"/>
            <a:ext cx="4267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5724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195388"/>
            <a:ext cx="4495800" cy="444341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•  Помни, самое безопасное — это перейти дорогу </a:t>
            </a:r>
            <a:r>
              <a:rPr lang="ru-RU" altLang="ru-RU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подземному или надземному переходу.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ru-RU" sz="22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• Пешеходный переход, который обозначен только знаком пешеходного перехода и зеброй, называется </a:t>
            </a:r>
            <a:r>
              <a:rPr lang="ru-RU" altLang="ru-RU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нерегулируемым. </a:t>
            </a: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На таком переходе, прежде чем ступить на проезжую часть, следует остановиться, посмотреть сначала налево, потом направо. Убедись, что все водители тебя заметили и уступают тебе дорогу.</a:t>
            </a:r>
            <a:endParaRPr lang="ru-RU" altLang="ru-RU" sz="2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41"/>
          <p:cNvSpPr>
            <a:spLocks noChangeArrowheads="1"/>
          </p:cNvSpPr>
          <p:nvPr/>
        </p:nvSpPr>
        <p:spPr bwMode="auto">
          <a:xfrm>
            <a:off x="533400" y="6248400"/>
            <a:ext cx="8610600" cy="6096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911225" algn="ctr" eaLnBrk="1" hangingPunct="1">
              <a:spcBef>
                <a:spcPct val="20000"/>
              </a:spcBef>
              <a:tabLst>
                <a:tab pos="1973263" algn="l"/>
              </a:tabLst>
              <a:defRPr/>
            </a:pPr>
            <a:r>
              <a:rPr lang="ru-RU" sz="28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детей к летним каникулам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3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doni MT" pitchFamily="18" charset="0"/>
            </a:endParaRPr>
          </a:p>
        </p:txBody>
      </p:sp>
      <p:pic>
        <p:nvPicPr>
          <p:cNvPr id="14" name="Picture 435" descr="uAb3tbU0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46788"/>
            <a:ext cx="1676400" cy="7080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4213"/>
          </a:xfrm>
          <a:prstGeom prst="rect">
            <a:avLst/>
          </a:prstGeom>
          <a:solidFill>
            <a:schemeClr val="bg2">
              <a:lumMod val="40000"/>
              <a:lumOff val="60000"/>
              <a:alpha val="4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 algn="ctr" eaLnBrk="1" hangingPunct="1">
              <a:spcBef>
                <a:spcPct val="20000"/>
              </a:spcBef>
              <a:defRPr/>
            </a:pPr>
            <a:r>
              <a:rPr lang="ru-RU" sz="3600">
                <a:solidFill>
                  <a:srgbClr val="008000"/>
                </a:solidFill>
                <a:latin typeface="Times New Roman" pitchFamily="18" charset="0"/>
              </a:rPr>
              <a:t>ПОВТОРИМ И ЗАКРЕПИМ</a:t>
            </a:r>
            <a:endParaRPr lang="en-US" sz="360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7014" t="20638" r="17806" b="9018"/>
          <a:stretch/>
        </p:blipFill>
        <p:spPr>
          <a:xfrm>
            <a:off x="457200" y="1219200"/>
            <a:ext cx="289560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/>
          <a:srcRect b="12283"/>
          <a:stretch/>
        </p:blipFill>
        <p:spPr>
          <a:xfrm>
            <a:off x="457200" y="2743200"/>
            <a:ext cx="2895600" cy="1490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343400"/>
            <a:ext cx="2895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55023" dir="2099521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H:\ПДД\Презентация Microsoft Office PowerPoint\Слайд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ChangeArrowheads="1"/>
          </p:cNvSpPr>
          <p:nvPr>
            <p:ph type="title" idx="4294967295"/>
          </p:nvPr>
        </p:nvSpPr>
        <p:spPr>
          <a:xfrm>
            <a:off x="1676400" y="4876800"/>
            <a:ext cx="4724400" cy="457200"/>
          </a:xfrm>
          <a:solidFill>
            <a:srgbClr val="CCCCCC">
              <a:alpha val="45097"/>
            </a:srgbClr>
          </a:solidFill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8000"/>
                </a:solidFill>
              </a:rPr>
              <a:t>ДОМАШНЕЕ ЗАДАНИЕ </a:t>
            </a:r>
            <a:endParaRPr lang="en-US" sz="2800" b="1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:\ПДД\Презентация Microsoft Office PowerPoint\Шоссе  не место  для  иг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14400" y="914400"/>
            <a:ext cx="2438400" cy="1143000"/>
          </a:xfrm>
          <a:prstGeom prst="rect">
            <a:avLst/>
          </a:prstGeom>
          <a:solidFill>
            <a:srgbClr val="CCCCCC">
              <a:alpha val="45097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800" kern="0" dirty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ДОМАШНЕЕ ЗАДАНИЕ </a:t>
            </a:r>
            <a:endParaRPr lang="en-US" sz="2800" kern="0" dirty="0">
              <a:solidFill>
                <a:srgbClr val="008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:\ПДД\Презентация Microsoft Office PowerPoint\Я и мой  вел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 rot="1348522">
            <a:off x="5586413" y="1239838"/>
            <a:ext cx="3124200" cy="1143000"/>
          </a:xfrm>
          <a:prstGeom prst="rect">
            <a:avLst/>
          </a:prstGeom>
          <a:solidFill>
            <a:srgbClr val="CCCCCC">
              <a:alpha val="45097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800" kern="0" dirty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ДОМАШНЕЕ ЗАДАНИЕ </a:t>
            </a:r>
            <a:endParaRPr lang="en-US" sz="2800" kern="0" dirty="0">
              <a:solidFill>
                <a:srgbClr val="008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:\ПДД\Презентация Microsoft Office PowerPoint\Велосипед за  руль вед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14400" y="914400"/>
            <a:ext cx="2438400" cy="1143000"/>
          </a:xfrm>
          <a:prstGeom prst="rect">
            <a:avLst/>
          </a:prstGeom>
          <a:solidFill>
            <a:srgbClr val="CCCCCC">
              <a:alpha val="45097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800" kern="0" dirty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ДОМАШНЕЕ ЗАДАНИЕ </a:t>
            </a:r>
            <a:endParaRPr lang="en-US" sz="2800" kern="0" dirty="0">
              <a:solidFill>
                <a:srgbClr val="008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581400"/>
            <a:ext cx="8305800" cy="26670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210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Дорогу можно перейти и на перекрёстке. В городе на многих перекрёстках установлены светофоры. </a:t>
            </a:r>
            <a:r>
              <a:rPr lang="ru-RU" altLang="ru-RU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регулируемые перекрёстки.</a:t>
            </a: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 Сигналы светофора показывают, когда можно ехать автомобилям, а когда можно переходить дорогу пешеходам. На перекрёстке перейти дорогу сложно, потому что автомобили могут ехать не только прямо, но и поворачивать. Прежде чем приступить к переходу, убедись, что все водители уступают тебе дорогу.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ru-RU" sz="2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41"/>
          <p:cNvSpPr>
            <a:spLocks noChangeArrowheads="1"/>
          </p:cNvSpPr>
          <p:nvPr/>
        </p:nvSpPr>
        <p:spPr bwMode="auto">
          <a:xfrm>
            <a:off x="533400" y="6248400"/>
            <a:ext cx="8610600" cy="6096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911225" algn="ctr" eaLnBrk="1" hangingPunct="1">
              <a:spcBef>
                <a:spcPct val="20000"/>
              </a:spcBef>
              <a:tabLst>
                <a:tab pos="1973263" algn="l"/>
              </a:tabLst>
              <a:defRPr/>
            </a:pPr>
            <a:r>
              <a:rPr lang="ru-RU" sz="28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детей к летним каникулам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3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doni MT" pitchFamily="18" charset="0"/>
            </a:endParaRPr>
          </a:p>
        </p:txBody>
      </p:sp>
      <p:pic>
        <p:nvPicPr>
          <p:cNvPr id="12" name="Picture 435" descr="uAb3tbU0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46788"/>
            <a:ext cx="1676400" cy="7080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1588"/>
            <a:ext cx="9144000" cy="684212"/>
          </a:xfrm>
          <a:prstGeom prst="rect">
            <a:avLst/>
          </a:prstGeom>
          <a:solidFill>
            <a:schemeClr val="bg2">
              <a:lumMod val="40000"/>
              <a:lumOff val="60000"/>
              <a:alpha val="45000"/>
            </a:schemeClr>
          </a:solidFill>
          <a:ln>
            <a:noFill/>
          </a:ln>
          <a:effectLst/>
        </p:spPr>
        <p:txBody>
          <a:bodyPr/>
          <a:lstStyle/>
          <a:p>
            <a:pPr lvl="1" algn="ctr" eaLnBrk="1" hangingPunct="1">
              <a:spcBef>
                <a:spcPct val="20000"/>
              </a:spcBef>
              <a:defRPr/>
            </a:pPr>
            <a:r>
              <a:rPr lang="ru-RU" sz="3600">
                <a:solidFill>
                  <a:srgbClr val="008000"/>
                </a:solidFill>
                <a:latin typeface="Times New Roman" pitchFamily="18" charset="0"/>
              </a:rPr>
              <a:t>ПОВТОРИМ И ЗАКРЕПИМ</a:t>
            </a:r>
            <a:endParaRPr lang="en-US" sz="360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5132" name="Picture 12" descr="647894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14400"/>
            <a:ext cx="3657600" cy="2336800"/>
          </a:xfrm>
          <a:prstGeom prst="rect">
            <a:avLst/>
          </a:prstGeom>
          <a:noFill/>
          <a:effectLst>
            <a:outerShdw dist="127000" dir="2212194" algn="ctr" rotWithShape="0">
              <a:srgbClr val="808080"/>
            </a:outerShdw>
          </a:effectLst>
        </p:spPr>
      </p:pic>
      <p:pic>
        <p:nvPicPr>
          <p:cNvPr id="5133" name="Picture 13" descr="1238130_9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914400"/>
            <a:ext cx="3657600" cy="2362200"/>
          </a:xfrm>
          <a:prstGeom prst="rect">
            <a:avLst/>
          </a:prstGeom>
          <a:noFill/>
          <a:effectLst>
            <a:outerShdw dist="117088" dir="2436078" algn="ctr" rotWithShape="0">
              <a:srgbClr val="808080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4038600"/>
            <a:ext cx="8153400" cy="1828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нерегулируемых</a:t>
            </a: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перекрёстках</a:t>
            </a: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 светофоров </a:t>
            </a: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и переходить проезжую часть можно, только убедившись, что нет приближающихся автомобилей, и только по пешеходному переходу.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41"/>
          <p:cNvSpPr>
            <a:spLocks noChangeArrowheads="1"/>
          </p:cNvSpPr>
          <p:nvPr/>
        </p:nvSpPr>
        <p:spPr bwMode="auto">
          <a:xfrm>
            <a:off x="533400" y="6248400"/>
            <a:ext cx="8610600" cy="6096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911225" algn="ctr" eaLnBrk="1" hangingPunct="1">
              <a:spcBef>
                <a:spcPct val="20000"/>
              </a:spcBef>
              <a:tabLst>
                <a:tab pos="1973263" algn="l"/>
              </a:tabLst>
              <a:defRPr/>
            </a:pPr>
            <a:r>
              <a:rPr lang="ru-RU" sz="28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детей к летним каникулам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3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doni MT" pitchFamily="18" charset="0"/>
            </a:endParaRPr>
          </a:p>
        </p:txBody>
      </p:sp>
      <p:pic>
        <p:nvPicPr>
          <p:cNvPr id="12" name="Picture 435" descr="uAb3tbU0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46788"/>
            <a:ext cx="1676400" cy="7080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1588"/>
            <a:ext cx="9144000" cy="684212"/>
          </a:xfrm>
          <a:prstGeom prst="rect">
            <a:avLst/>
          </a:prstGeom>
          <a:solidFill>
            <a:schemeClr val="bg2">
              <a:lumMod val="40000"/>
              <a:lumOff val="60000"/>
              <a:alpha val="45000"/>
            </a:schemeClr>
          </a:solidFill>
          <a:ln>
            <a:noFill/>
          </a:ln>
          <a:effectLst/>
        </p:spPr>
        <p:txBody>
          <a:bodyPr/>
          <a:lstStyle/>
          <a:p>
            <a:pPr lvl="1" algn="ctr" eaLnBrk="1" hangingPunct="1">
              <a:spcBef>
                <a:spcPct val="20000"/>
              </a:spcBef>
              <a:defRPr/>
            </a:pPr>
            <a:r>
              <a:rPr lang="ru-RU" sz="3600">
                <a:solidFill>
                  <a:srgbClr val="008000"/>
                </a:solidFill>
                <a:latin typeface="Times New Roman" pitchFamily="18" charset="0"/>
              </a:rPr>
              <a:t>ПОВТОРИМ И ЗАКРЕПИМ</a:t>
            </a:r>
            <a:endParaRPr lang="en-US" sz="360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6155" name="Picture 11" descr="DSC050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7467600" cy="2514600"/>
          </a:xfrm>
          <a:prstGeom prst="rect">
            <a:avLst/>
          </a:prstGeom>
          <a:noFill/>
          <a:effectLst>
            <a:outerShdw dist="117088" dir="2436078" algn="ctr" rotWithShape="0">
              <a:srgbClr val="808080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57800" y="990600"/>
            <a:ext cx="3581400" cy="3733800"/>
          </a:xfrm>
          <a:solidFill>
            <a:schemeClr val="bg1"/>
          </a:solidFill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Пешеходные улицы существуют во многих крупных городах. По ним запрещён проезд автомобилей, за исключением определённого периода суток, когда допускается подвоз товара. </a:t>
            </a:r>
            <a:r>
              <a:rPr lang="ru-RU" alt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Хозяин здесь — пешеход. 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Часто эти улицы мостят камнем или заменяющими его материалами. </a:t>
            </a:r>
            <a:endParaRPr lang="en-US" altLang="ru-RU" sz="20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41"/>
          <p:cNvSpPr>
            <a:spLocks noChangeArrowheads="1"/>
          </p:cNvSpPr>
          <p:nvPr/>
        </p:nvSpPr>
        <p:spPr bwMode="auto">
          <a:xfrm>
            <a:off x="533400" y="6248400"/>
            <a:ext cx="8610600" cy="6096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911225" algn="ctr" eaLnBrk="1" hangingPunct="1">
              <a:spcBef>
                <a:spcPct val="20000"/>
              </a:spcBef>
              <a:tabLst>
                <a:tab pos="1973263" algn="l"/>
              </a:tabLst>
              <a:defRPr/>
            </a:pPr>
            <a:r>
              <a:rPr lang="ru-RU" sz="28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детей к летним каникулам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3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doni MT" pitchFamily="18" charset="0"/>
            </a:endParaRPr>
          </a:p>
        </p:txBody>
      </p:sp>
      <p:pic>
        <p:nvPicPr>
          <p:cNvPr id="11" name="Picture 435" descr="uAb3tbU0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46788"/>
            <a:ext cx="1676400" cy="7080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0" y="1588"/>
            <a:ext cx="9144000" cy="684212"/>
          </a:xfrm>
          <a:prstGeom prst="rect">
            <a:avLst/>
          </a:prstGeom>
          <a:solidFill>
            <a:schemeClr val="bg2">
              <a:lumMod val="40000"/>
              <a:lumOff val="60000"/>
              <a:alpha val="45000"/>
            </a:schemeClr>
          </a:solidFill>
          <a:ln>
            <a:noFill/>
          </a:ln>
          <a:effectLst/>
        </p:spPr>
        <p:txBody>
          <a:bodyPr/>
          <a:lstStyle/>
          <a:p>
            <a:pPr lvl="1" algn="ctr" eaLnBrk="1" hangingPunct="1">
              <a:spcBef>
                <a:spcPct val="20000"/>
              </a:spcBef>
              <a:defRPr/>
            </a:pPr>
            <a:r>
              <a:rPr lang="ru-RU" sz="3600" dirty="0">
                <a:solidFill>
                  <a:srgbClr val="008000"/>
                </a:solidFill>
                <a:latin typeface="Times New Roman" pitchFamily="18" charset="0"/>
              </a:rPr>
              <a:t>ПЕШЕХОДНЫЕ УЛИЦЫ</a:t>
            </a:r>
            <a:endParaRPr lang="en-US" sz="3600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6154" name="Picture 10" descr="55f72ca8811a198deceaaa94f9fc355f_w960_h20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75" y="1143000"/>
            <a:ext cx="4911725" cy="3195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7176" name="TextBox 8"/>
          <p:cNvSpPr txBox="1">
            <a:spLocks noChangeArrowheads="1"/>
          </p:cNvSpPr>
          <p:nvPr/>
        </p:nvSpPr>
        <p:spPr bwMode="auto">
          <a:xfrm>
            <a:off x="228600" y="4876800"/>
            <a:ext cx="8458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0">
                <a:latin typeface="Times New Roman" pitchFamily="18" charset="0"/>
                <a:cs typeface="Times New Roman" pitchFamily="18" charset="0"/>
              </a:rPr>
              <a:t>Одной из первых улиц, где в Москве запретили движение транспорта, стал в середине 1980-х годов Старый Арбат. </a:t>
            </a:r>
          </a:p>
          <a:p>
            <a:pPr algn="ctr"/>
            <a:r>
              <a:rPr lang="ru-RU" sz="2400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Какие в нашем городе есть пешеходные улицы?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chemeClr val="bg1"/>
                </a:solidFill>
              </a:rPr>
              <a:t> </a:t>
            </a:r>
            <a:r>
              <a:rPr lang="ru-RU" altLang="ru-RU" sz="4000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67200" y="990600"/>
            <a:ext cx="4419600" cy="2286000"/>
          </a:xfrm>
        </p:spPr>
        <p:txBody>
          <a:bodyPr/>
          <a:lstStyle/>
          <a:p>
            <a:pPr lvl="1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    В некоторых городах есть пешеходные мосты. В Санкт- Петербурге их 218. А королевой пешеходных мостов по праву можно считать Венецию. Там насчитывается более 400 таких мостов. В</a:t>
            </a:r>
            <a:endParaRPr lang="en-US" altLang="ru-RU" sz="20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441"/>
          <p:cNvSpPr>
            <a:spLocks noChangeArrowheads="1"/>
          </p:cNvSpPr>
          <p:nvPr/>
        </p:nvSpPr>
        <p:spPr bwMode="auto">
          <a:xfrm>
            <a:off x="533400" y="6248400"/>
            <a:ext cx="8610600" cy="6096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911225" algn="ctr" eaLnBrk="1" hangingPunct="1">
              <a:spcBef>
                <a:spcPct val="20000"/>
              </a:spcBef>
              <a:tabLst>
                <a:tab pos="1973263" algn="l"/>
              </a:tabLst>
              <a:defRPr/>
            </a:pPr>
            <a:r>
              <a:rPr lang="ru-RU" sz="28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детей к летним каникулам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3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doni MT" pitchFamily="18" charset="0"/>
            </a:endParaRPr>
          </a:p>
        </p:txBody>
      </p:sp>
      <p:pic>
        <p:nvPicPr>
          <p:cNvPr id="13" name="Picture 435" descr="uAb3tbU0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46788"/>
            <a:ext cx="1676400" cy="7080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0" y="1588"/>
            <a:ext cx="9144000" cy="760412"/>
          </a:xfrm>
          <a:prstGeom prst="rect">
            <a:avLst/>
          </a:prstGeom>
          <a:solidFill>
            <a:schemeClr val="bg2">
              <a:lumMod val="40000"/>
              <a:lumOff val="60000"/>
              <a:alpha val="45000"/>
            </a:schemeClr>
          </a:solidFill>
          <a:ln>
            <a:noFill/>
          </a:ln>
          <a:effectLst/>
        </p:spPr>
        <p:txBody>
          <a:bodyPr/>
          <a:lstStyle/>
          <a:p>
            <a:pPr lvl="1" algn="ctr" eaLnBrk="1" hangingPunct="1">
              <a:spcBef>
                <a:spcPct val="20000"/>
              </a:spcBef>
              <a:defRPr/>
            </a:pPr>
            <a:r>
              <a:rPr lang="ru-RU" sz="3600" dirty="0">
                <a:solidFill>
                  <a:srgbClr val="008000"/>
                </a:solidFill>
                <a:latin typeface="Times New Roman" pitchFamily="18" charset="0"/>
              </a:rPr>
              <a:t>ПЕШЕХОДНЫЕ МОСТЫ</a:t>
            </a:r>
            <a:endParaRPr lang="en-US" sz="3600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8202" name="Picture 10" descr="Italian_bridge_St_Petersburg_s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4191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9250" dir="2132261" algn="ctr" rotWithShape="0">
              <a:srgbClr val="808080"/>
            </a:outerShdw>
          </a:effectLst>
        </p:spPr>
      </p:pic>
      <p:pic>
        <p:nvPicPr>
          <p:cNvPr id="8200" name="Picture 9" descr="http://photos.wikimapia.org/p/00/00/01/26/15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8956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304800" y="4191000"/>
            <a:ext cx="4572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0">
                <a:latin typeface="Times New Roman" pitchFamily="18" charset="0"/>
                <a:cs typeface="Times New Roman" pitchFamily="18" charset="0"/>
              </a:rPr>
              <a:t>В Москве в 1997 году построили первый в России торгово-пешеходный мост «Багратион». Под его крышей находятся многочисленные магазинчики, кафе, эскалаторы. </a:t>
            </a:r>
            <a:endParaRPr lang="ru-RU" sz="2000" b="0"/>
          </a:p>
        </p:txBody>
      </p:sp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2057400" y="5715000"/>
            <a:ext cx="678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 в нашем городе есть пешеходные мосты?</a:t>
            </a:r>
          </a:p>
        </p:txBody>
      </p:sp>
      <p:sp>
        <p:nvSpPr>
          <p:cNvPr id="8203" name="TextBox 10"/>
          <p:cNvSpPr txBox="1">
            <a:spLocks noChangeArrowheads="1"/>
          </p:cNvSpPr>
          <p:nvPr/>
        </p:nvSpPr>
        <p:spPr bwMode="auto">
          <a:xfrm>
            <a:off x="5562600" y="28956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</a:rPr>
              <a:t>Мост «Багратион»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05400" y="1295400"/>
            <a:ext cx="3429000" cy="2819400"/>
          </a:xfrm>
        </p:spPr>
        <p:txBody>
          <a:bodyPr/>
          <a:lstStyle/>
          <a:p>
            <a:pPr marL="273050" lvl="1" indent="-273050" algn="just" eaLnBrk="1" hangingPunct="1">
              <a:lnSpc>
                <a:spcPct val="90000"/>
              </a:lnSpc>
              <a:buFontTx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Пешеходная зона соединяет сразу несколько объектов — улицы, мосты, набережные, площади — в единое целое. Здесь разрешено движение только для пешеходов. </a:t>
            </a:r>
          </a:p>
        </p:txBody>
      </p:sp>
      <p:sp>
        <p:nvSpPr>
          <p:cNvPr id="11" name="Rectangle 441"/>
          <p:cNvSpPr>
            <a:spLocks noChangeArrowheads="1"/>
          </p:cNvSpPr>
          <p:nvPr/>
        </p:nvSpPr>
        <p:spPr bwMode="auto">
          <a:xfrm>
            <a:off x="533400" y="6248400"/>
            <a:ext cx="8610600" cy="6096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911225" algn="ctr" eaLnBrk="1" hangingPunct="1">
              <a:spcBef>
                <a:spcPct val="20000"/>
              </a:spcBef>
              <a:tabLst>
                <a:tab pos="1973263" algn="l"/>
              </a:tabLst>
              <a:defRPr/>
            </a:pPr>
            <a:r>
              <a:rPr lang="ru-RU" sz="28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детей к летним каникулам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3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doni MT" pitchFamily="18" charset="0"/>
            </a:endParaRPr>
          </a:p>
        </p:txBody>
      </p:sp>
      <p:pic>
        <p:nvPicPr>
          <p:cNvPr id="12" name="Picture 435" descr="uAb3tbU0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46788"/>
            <a:ext cx="1676400" cy="7080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2">
              <a:lumMod val="40000"/>
              <a:lumOff val="60000"/>
              <a:alpha val="45000"/>
            </a:schemeClr>
          </a:solidFill>
          <a:ln>
            <a:noFill/>
          </a:ln>
          <a:effectLst/>
        </p:spPr>
        <p:txBody>
          <a:bodyPr/>
          <a:lstStyle/>
          <a:p>
            <a:pPr lvl="1" algn="ctr" eaLnBrk="1" hangingPunct="1">
              <a:spcBef>
                <a:spcPct val="20000"/>
              </a:spcBef>
              <a:defRPr/>
            </a:pPr>
            <a:r>
              <a:rPr lang="ru-RU" sz="3600" dirty="0">
                <a:solidFill>
                  <a:srgbClr val="008000"/>
                </a:solidFill>
                <a:latin typeface="Times New Roman" pitchFamily="18" charset="0"/>
              </a:rPr>
              <a:t>ПЕШЕХОДНЫЕ ЗОНЫ</a:t>
            </a:r>
            <a:endParaRPr lang="en-US" sz="3600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9225" name="Picture 9" descr="Rost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4648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2209800" y="4572000"/>
            <a:ext cx="480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Пешеходная зона обозначается специальным дорожным знаком.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819400" y="990600"/>
            <a:ext cx="5943600" cy="4419600"/>
          </a:xfrm>
        </p:spPr>
        <p:txBody>
          <a:bodyPr/>
          <a:lstStyle/>
          <a:p>
            <a:pPr marL="95250" indent="0" algn="just" eaLnBrk="1" hangingPunct="1">
              <a:buFontTx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Не попадать в опасные и аварийные ситуации пешеходам позволяют пешеходные переходы. Пешеходной зебре уже более 50 лет. </a:t>
            </a:r>
            <a:r>
              <a:rPr lang="ru-RU" alt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Зебра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— это дорожная разметка, которая получила такое название за свою полосатую раскраску, </a:t>
            </a:r>
            <a:r>
              <a:rPr lang="ru-RU" alt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обозначает она наземный пешеходный переход. 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Впервые подобная разметка появилась в сентябре 1953 года в Европе. Ученые установили, что человеческий глаз воспринимает чёрные и белые полосы как тревожный раздражитель. На полосатом фоне человек становится заметнее. Поэтому на пешеходном переходе </a:t>
            </a:r>
          </a:p>
          <a:p>
            <a:pPr marL="95250" indent="0" algn="just" eaLnBrk="1" hangingPunct="1">
              <a:buFont typeface="Wingdings" pitchFamily="2" charset="2"/>
              <a:buChar char="§"/>
            </a:pPr>
            <a:r>
              <a:rPr lang="ru-RU" altLang="ru-RU" sz="20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водители инстинктивно снижают скорость, </a:t>
            </a:r>
          </a:p>
          <a:p>
            <a:pPr marL="95250" indent="0" algn="just" eaLnBrk="1" hangingPunct="1">
              <a:buFont typeface="Wingdings" pitchFamily="2" charset="2"/>
              <a:buChar char="§"/>
            </a:pPr>
            <a:r>
              <a:rPr lang="ru-RU" altLang="ru-RU" sz="20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пешеходы становятся внимательнее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" name="Rectangle 441"/>
          <p:cNvSpPr>
            <a:spLocks noChangeArrowheads="1"/>
          </p:cNvSpPr>
          <p:nvPr/>
        </p:nvSpPr>
        <p:spPr bwMode="auto">
          <a:xfrm>
            <a:off x="533400" y="6248400"/>
            <a:ext cx="8610600" cy="6096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911225" algn="ctr" eaLnBrk="1" hangingPunct="1">
              <a:spcBef>
                <a:spcPct val="20000"/>
              </a:spcBef>
              <a:tabLst>
                <a:tab pos="1973263" algn="l"/>
              </a:tabLst>
              <a:defRPr/>
            </a:pPr>
            <a:r>
              <a:rPr lang="ru-RU" sz="2800" b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детей к летним каникулам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3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doni MT" pitchFamily="18" charset="0"/>
            </a:endParaRPr>
          </a:p>
        </p:txBody>
      </p:sp>
      <p:pic>
        <p:nvPicPr>
          <p:cNvPr id="12" name="Picture 435" descr="uAb3tbU0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46788"/>
            <a:ext cx="1676400" cy="7080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760413"/>
          </a:xfrm>
          <a:prstGeom prst="rect">
            <a:avLst/>
          </a:prstGeom>
          <a:solidFill>
            <a:schemeClr val="bg2">
              <a:lumMod val="40000"/>
              <a:lumOff val="60000"/>
              <a:alpha val="45000"/>
            </a:schemeClr>
          </a:solidFill>
          <a:ln>
            <a:noFill/>
          </a:ln>
          <a:effectLst/>
        </p:spPr>
        <p:txBody>
          <a:bodyPr/>
          <a:lstStyle/>
          <a:p>
            <a:pPr lvl="1" algn="ctr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sz="3600" dirty="0">
                <a:solidFill>
                  <a:srgbClr val="008000"/>
                </a:solidFill>
                <a:latin typeface="Times New Roman" pitchFamily="18" charset="0"/>
              </a:rPr>
              <a:t>ПЕШЕХОДНЫЕ ПЕРЕХОДЫ</a:t>
            </a:r>
            <a:endParaRPr lang="en-US" sz="3600" dirty="0">
              <a:solidFill>
                <a:srgbClr val="008000"/>
              </a:solidFill>
              <a:latin typeface="Times New Roman" pitchFamily="18" charset="0"/>
            </a:endParaRPr>
          </a:p>
          <a:p>
            <a:pPr lvl="1" algn="ctr" eaLnBrk="1" hangingPunct="1">
              <a:lnSpc>
                <a:spcPct val="150000"/>
              </a:lnSpc>
              <a:spcBef>
                <a:spcPct val="20000"/>
              </a:spcBef>
              <a:defRPr/>
            </a:pPr>
            <a:endParaRPr lang="en-US" sz="2800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10246" name="Рисунок 1"/>
          <p:cNvPicPr>
            <a:picLocks noChangeAspect="1"/>
          </p:cNvPicPr>
          <p:nvPr/>
        </p:nvPicPr>
        <p:blipFill>
          <a:blip r:embed="rId3" cstate="print"/>
          <a:srcRect l="42973" t="26042" r="47070" b="14583"/>
          <a:stretch>
            <a:fillRect/>
          </a:stretch>
        </p:blipFill>
        <p:spPr bwMode="auto">
          <a:xfrm>
            <a:off x="762000" y="990600"/>
            <a:ext cx="14478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2028</TotalTime>
  <Words>1209</Words>
  <Application>Microsoft Office PowerPoint</Application>
  <PresentationFormat>Экран (4:3)</PresentationFormat>
  <Paragraphs>172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Оформление по умолчанию</vt:lpstr>
      <vt:lpstr>Слайд 1</vt:lpstr>
      <vt:lpstr> </vt:lpstr>
      <vt:lpstr> </vt:lpstr>
      <vt:lpstr> </vt:lpstr>
      <vt:lpstr> </vt:lpstr>
      <vt:lpstr> </vt:lpstr>
      <vt:lpstr>  </vt:lpstr>
      <vt:lpstr>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</vt:lpstr>
      <vt:lpstr> </vt:lpstr>
      <vt:lpstr> </vt:lpstr>
      <vt:lpstr>Слайд 25</vt:lpstr>
      <vt:lpstr>Слайд 26</vt:lpstr>
      <vt:lpstr>Слайд 27</vt:lpstr>
      <vt:lpstr>Слайд 28</vt:lpstr>
      <vt:lpstr>Слайд 29</vt:lpstr>
      <vt:lpstr>ДОМАШНЕЕ ЗАДАНИЕ 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</dc:creator>
  <cp:lastModifiedBy>1</cp:lastModifiedBy>
  <cp:revision>160</cp:revision>
  <cp:lastPrinted>1601-01-01T00:00:00Z</cp:lastPrinted>
  <dcterms:created xsi:type="dcterms:W3CDTF">1601-01-01T00:00:00Z</dcterms:created>
  <dcterms:modified xsi:type="dcterms:W3CDTF">2016-06-19T11:01:53Z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